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330" r:id="rId3"/>
    <p:sldId id="324" r:id="rId4"/>
    <p:sldId id="328" r:id="rId5"/>
    <p:sldId id="326" r:id="rId6"/>
    <p:sldId id="352" r:id="rId7"/>
    <p:sldId id="353" r:id="rId8"/>
    <p:sldId id="354" r:id="rId9"/>
    <p:sldId id="355" r:id="rId10"/>
    <p:sldId id="356" r:id="rId11"/>
    <p:sldId id="362" r:id="rId12"/>
    <p:sldId id="361" r:id="rId13"/>
    <p:sldId id="363" r:id="rId14"/>
    <p:sldId id="366" r:id="rId15"/>
    <p:sldId id="364" r:id="rId16"/>
    <p:sldId id="365" r:id="rId17"/>
    <p:sldId id="360" r:id="rId18"/>
    <p:sldId id="359" r:id="rId19"/>
    <p:sldId id="358" r:id="rId20"/>
    <p:sldId id="300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  <a:srgbClr val="F8A1D5"/>
    <a:srgbClr val="FFFFFF"/>
    <a:srgbClr val="00447C"/>
    <a:srgbClr val="9900FF"/>
    <a:srgbClr val="082F68"/>
    <a:srgbClr val="00206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7" autoAdjust="0"/>
    <p:restoredTop sz="91687" autoAdjust="0"/>
  </p:normalViewPr>
  <p:slideViewPr>
    <p:cSldViewPr>
      <p:cViewPr varScale="1">
        <p:scale>
          <a:sx n="65" d="100"/>
          <a:sy n="65" d="100"/>
        </p:scale>
        <p:origin x="12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376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E15EE-DCC2-4653-BDAE-89CC1DE39BB1}" type="doc">
      <dgm:prSet loTypeId="urn:microsoft.com/office/officeart/2005/8/layout/hList7" loCatId="process" qsTypeId="urn:microsoft.com/office/officeart/2005/8/quickstyle/simple1" qsCatId="simple" csTypeId="urn:microsoft.com/office/officeart/2005/8/colors/accent5_2" csCatId="accent5" phldr="1"/>
      <dgm:spPr/>
    </dgm:pt>
    <dgm:pt modelId="{948E5D2E-D2B0-4F94-AF91-784F1026C424}">
      <dgm:prSet phldrT="[Text]"/>
      <dgm:spPr/>
      <dgm:t>
        <a:bodyPr/>
        <a:lstStyle/>
        <a:p>
          <a:r>
            <a:rPr lang="de-DE" dirty="0" err="1" smtClean="0"/>
            <a:t>Governance</a:t>
          </a:r>
          <a:endParaRPr lang="de-DE" dirty="0" smtClean="0"/>
        </a:p>
      </dgm:t>
    </dgm:pt>
    <dgm:pt modelId="{9D97A981-BAB2-4BDB-8793-9B02194D7FF0}" type="parTrans" cxnId="{33A028DE-094D-401A-A6FA-D39C6D2474E6}">
      <dgm:prSet/>
      <dgm:spPr/>
      <dgm:t>
        <a:bodyPr/>
        <a:lstStyle/>
        <a:p>
          <a:endParaRPr lang="de-DE"/>
        </a:p>
      </dgm:t>
    </dgm:pt>
    <dgm:pt modelId="{EF816EF4-C0BB-4206-9A6D-60126BF4741D}" type="sibTrans" cxnId="{33A028DE-094D-401A-A6FA-D39C6D2474E6}">
      <dgm:prSet/>
      <dgm:spPr/>
      <dgm:t>
        <a:bodyPr/>
        <a:lstStyle/>
        <a:p>
          <a:endParaRPr lang="de-DE"/>
        </a:p>
      </dgm:t>
    </dgm:pt>
    <dgm:pt modelId="{D3D16DC6-E695-4DCA-94B3-726B4865D3F1}">
      <dgm:prSet phldrT="[Text]"/>
      <dgm:spPr/>
      <dgm:t>
        <a:bodyPr/>
        <a:lstStyle/>
        <a:p>
          <a:r>
            <a:rPr lang="de-DE" dirty="0" err="1" smtClean="0"/>
            <a:t>Alignment</a:t>
          </a:r>
          <a:endParaRPr lang="de-DE" dirty="0"/>
        </a:p>
      </dgm:t>
    </dgm:pt>
    <dgm:pt modelId="{DC758942-B245-4EBF-A0AD-A77E7CB5747F}" type="parTrans" cxnId="{02D094F1-4E49-453E-BF16-E20AF3B3F41E}">
      <dgm:prSet/>
      <dgm:spPr/>
      <dgm:t>
        <a:bodyPr/>
        <a:lstStyle/>
        <a:p>
          <a:endParaRPr lang="de-DE"/>
        </a:p>
      </dgm:t>
    </dgm:pt>
    <dgm:pt modelId="{57033745-E81C-401B-9FB4-5FFA78402ACE}" type="sibTrans" cxnId="{02D094F1-4E49-453E-BF16-E20AF3B3F41E}">
      <dgm:prSet/>
      <dgm:spPr/>
      <dgm:t>
        <a:bodyPr/>
        <a:lstStyle/>
        <a:p>
          <a:endParaRPr lang="de-DE"/>
        </a:p>
      </dgm:t>
    </dgm:pt>
    <dgm:pt modelId="{29BB2FB7-5966-48A4-A9FA-8E1C5D4EE191}">
      <dgm:prSet phldrT="[Text]"/>
      <dgm:spPr/>
      <dgm:t>
        <a:bodyPr/>
        <a:lstStyle/>
        <a:p>
          <a:r>
            <a:rPr lang="de-DE" dirty="0" smtClean="0"/>
            <a:t>Security</a:t>
          </a:r>
          <a:endParaRPr lang="de-DE" dirty="0"/>
        </a:p>
      </dgm:t>
    </dgm:pt>
    <dgm:pt modelId="{A07F0C6F-9A52-4129-AD7E-72A18AA9400D}" type="parTrans" cxnId="{47096C74-15E5-4857-88D0-EA5C19B99BCF}">
      <dgm:prSet/>
      <dgm:spPr/>
      <dgm:t>
        <a:bodyPr/>
        <a:lstStyle/>
        <a:p>
          <a:endParaRPr lang="de-DE"/>
        </a:p>
      </dgm:t>
    </dgm:pt>
    <dgm:pt modelId="{74A90A6B-5CAE-46CB-9C40-11DE8AE29CB9}" type="sibTrans" cxnId="{47096C74-15E5-4857-88D0-EA5C19B99BCF}">
      <dgm:prSet/>
      <dgm:spPr/>
      <dgm:t>
        <a:bodyPr/>
        <a:lstStyle/>
        <a:p>
          <a:endParaRPr lang="de-DE"/>
        </a:p>
      </dgm:t>
    </dgm:pt>
    <dgm:pt modelId="{EE28C45B-5DFF-48C2-86F0-EC55085C3853}" type="pres">
      <dgm:prSet presAssocID="{273E15EE-DCC2-4653-BDAE-89CC1DE39BB1}" presName="Name0" presStyleCnt="0">
        <dgm:presLayoutVars>
          <dgm:dir/>
          <dgm:resizeHandles val="exact"/>
        </dgm:presLayoutVars>
      </dgm:prSet>
      <dgm:spPr/>
    </dgm:pt>
    <dgm:pt modelId="{C1C970AC-FB14-4013-B476-5CC04D6CBC33}" type="pres">
      <dgm:prSet presAssocID="{273E15EE-DCC2-4653-BDAE-89CC1DE39BB1}" presName="fgShape" presStyleLbl="fgShp" presStyleIdx="0" presStyleCnt="1"/>
      <dgm:spPr/>
    </dgm:pt>
    <dgm:pt modelId="{69B81FF5-2B59-40D6-AB69-488940B262FA}" type="pres">
      <dgm:prSet presAssocID="{273E15EE-DCC2-4653-BDAE-89CC1DE39BB1}" presName="linComp" presStyleCnt="0"/>
      <dgm:spPr/>
    </dgm:pt>
    <dgm:pt modelId="{D9F6E845-192A-4184-983A-10F7CF77F2E7}" type="pres">
      <dgm:prSet presAssocID="{948E5D2E-D2B0-4F94-AF91-784F1026C424}" presName="compNode" presStyleCnt="0"/>
      <dgm:spPr/>
    </dgm:pt>
    <dgm:pt modelId="{01AB2575-1B7D-4C29-A6FB-234954279EF3}" type="pres">
      <dgm:prSet presAssocID="{948E5D2E-D2B0-4F94-AF91-784F1026C424}" presName="bkgdShape" presStyleLbl="node1" presStyleIdx="0" presStyleCnt="3"/>
      <dgm:spPr/>
      <dgm:t>
        <a:bodyPr/>
        <a:lstStyle/>
        <a:p>
          <a:endParaRPr lang="de-DE"/>
        </a:p>
      </dgm:t>
    </dgm:pt>
    <dgm:pt modelId="{11B1ED37-0979-4419-8B0E-95151A797CF6}" type="pres">
      <dgm:prSet presAssocID="{948E5D2E-D2B0-4F94-AF91-784F1026C42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347BDF-01C2-4175-A226-F4279145FDB0}" type="pres">
      <dgm:prSet presAssocID="{948E5D2E-D2B0-4F94-AF91-784F1026C424}" presName="invisiNode" presStyleLbl="node1" presStyleIdx="0" presStyleCnt="3"/>
      <dgm:spPr/>
    </dgm:pt>
    <dgm:pt modelId="{78413112-1D6C-4908-8C1C-CE778570A059}" type="pres">
      <dgm:prSet presAssocID="{948E5D2E-D2B0-4F94-AF91-784F1026C42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B5B1B4D2-C16C-4FC1-A57B-3C784ED2F7A3}" type="pres">
      <dgm:prSet presAssocID="{EF816EF4-C0BB-4206-9A6D-60126BF4741D}" presName="sibTrans" presStyleLbl="sibTrans2D1" presStyleIdx="0" presStyleCnt="0"/>
      <dgm:spPr/>
      <dgm:t>
        <a:bodyPr/>
        <a:lstStyle/>
        <a:p>
          <a:endParaRPr lang="de-DE"/>
        </a:p>
      </dgm:t>
    </dgm:pt>
    <dgm:pt modelId="{3ACF6F41-07F4-4725-99C1-E0E59C820C11}" type="pres">
      <dgm:prSet presAssocID="{D3D16DC6-E695-4DCA-94B3-726B4865D3F1}" presName="compNode" presStyleCnt="0"/>
      <dgm:spPr/>
    </dgm:pt>
    <dgm:pt modelId="{B91C838E-6655-4D2D-8B30-9843F2345CBF}" type="pres">
      <dgm:prSet presAssocID="{D3D16DC6-E695-4DCA-94B3-726B4865D3F1}" presName="bkgdShape" presStyleLbl="node1" presStyleIdx="1" presStyleCnt="3"/>
      <dgm:spPr/>
      <dgm:t>
        <a:bodyPr/>
        <a:lstStyle/>
        <a:p>
          <a:endParaRPr lang="de-DE"/>
        </a:p>
      </dgm:t>
    </dgm:pt>
    <dgm:pt modelId="{0CB9328F-40CA-4743-AF86-CBE44D30F6B9}" type="pres">
      <dgm:prSet presAssocID="{D3D16DC6-E695-4DCA-94B3-726B4865D3F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FDCECC-29BC-4770-8BE7-8EE467B33B2B}" type="pres">
      <dgm:prSet presAssocID="{D3D16DC6-E695-4DCA-94B3-726B4865D3F1}" presName="invisiNode" presStyleLbl="node1" presStyleIdx="1" presStyleCnt="3"/>
      <dgm:spPr/>
    </dgm:pt>
    <dgm:pt modelId="{43EBD087-675B-4C69-AA53-95228C3B9261}" type="pres">
      <dgm:prSet presAssocID="{D3D16DC6-E695-4DCA-94B3-726B4865D3F1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F8F5E2EA-FB9B-4610-A93A-3BD6E75E6D73}" type="pres">
      <dgm:prSet presAssocID="{57033745-E81C-401B-9FB4-5FFA78402ACE}" presName="sibTrans" presStyleLbl="sibTrans2D1" presStyleIdx="0" presStyleCnt="0"/>
      <dgm:spPr/>
      <dgm:t>
        <a:bodyPr/>
        <a:lstStyle/>
        <a:p>
          <a:endParaRPr lang="de-DE"/>
        </a:p>
      </dgm:t>
    </dgm:pt>
    <dgm:pt modelId="{D4D81E16-7E13-4123-92C3-F03F4736855F}" type="pres">
      <dgm:prSet presAssocID="{29BB2FB7-5966-48A4-A9FA-8E1C5D4EE191}" presName="compNode" presStyleCnt="0"/>
      <dgm:spPr/>
    </dgm:pt>
    <dgm:pt modelId="{DA7502F2-99D1-47D4-A76B-97CA7E0165D0}" type="pres">
      <dgm:prSet presAssocID="{29BB2FB7-5966-48A4-A9FA-8E1C5D4EE191}" presName="bkgdShape" presStyleLbl="node1" presStyleIdx="2" presStyleCnt="3"/>
      <dgm:spPr/>
      <dgm:t>
        <a:bodyPr/>
        <a:lstStyle/>
        <a:p>
          <a:endParaRPr lang="de-DE"/>
        </a:p>
      </dgm:t>
    </dgm:pt>
    <dgm:pt modelId="{0E2718E4-8C31-41C6-B749-95D7C44E130E}" type="pres">
      <dgm:prSet presAssocID="{29BB2FB7-5966-48A4-A9FA-8E1C5D4EE19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633205-7334-4FFF-BE39-B06C24EB4083}" type="pres">
      <dgm:prSet presAssocID="{29BB2FB7-5966-48A4-A9FA-8E1C5D4EE191}" presName="invisiNode" presStyleLbl="node1" presStyleIdx="2" presStyleCnt="3"/>
      <dgm:spPr/>
    </dgm:pt>
    <dgm:pt modelId="{17FBD634-2094-4884-8B57-749AF39449AA}" type="pres">
      <dgm:prSet presAssocID="{29BB2FB7-5966-48A4-A9FA-8E1C5D4EE19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F50845AF-7A90-456E-8AE3-20E7E0499419}" type="presOf" srcId="{948E5D2E-D2B0-4F94-AF91-784F1026C424}" destId="{01AB2575-1B7D-4C29-A6FB-234954279EF3}" srcOrd="0" destOrd="0" presId="urn:microsoft.com/office/officeart/2005/8/layout/hList7"/>
    <dgm:cxn modelId="{DFFE6342-5894-4341-8FD8-1F1BD3FC3B32}" type="presOf" srcId="{948E5D2E-D2B0-4F94-AF91-784F1026C424}" destId="{11B1ED37-0979-4419-8B0E-95151A797CF6}" srcOrd="1" destOrd="0" presId="urn:microsoft.com/office/officeart/2005/8/layout/hList7"/>
    <dgm:cxn modelId="{47096C74-15E5-4857-88D0-EA5C19B99BCF}" srcId="{273E15EE-DCC2-4653-BDAE-89CC1DE39BB1}" destId="{29BB2FB7-5966-48A4-A9FA-8E1C5D4EE191}" srcOrd="2" destOrd="0" parTransId="{A07F0C6F-9A52-4129-AD7E-72A18AA9400D}" sibTransId="{74A90A6B-5CAE-46CB-9C40-11DE8AE29CB9}"/>
    <dgm:cxn modelId="{5260BF16-4D5D-493A-8011-4360A715D629}" type="presOf" srcId="{D3D16DC6-E695-4DCA-94B3-726B4865D3F1}" destId="{0CB9328F-40CA-4743-AF86-CBE44D30F6B9}" srcOrd="1" destOrd="0" presId="urn:microsoft.com/office/officeart/2005/8/layout/hList7"/>
    <dgm:cxn modelId="{7AA65ACE-308D-4310-9E34-8B5D78D56BC1}" type="presOf" srcId="{273E15EE-DCC2-4653-BDAE-89CC1DE39BB1}" destId="{EE28C45B-5DFF-48C2-86F0-EC55085C3853}" srcOrd="0" destOrd="0" presId="urn:microsoft.com/office/officeart/2005/8/layout/hList7"/>
    <dgm:cxn modelId="{83EF635D-22F4-4C3F-95C2-459CCD255DE4}" type="presOf" srcId="{57033745-E81C-401B-9FB4-5FFA78402ACE}" destId="{F8F5E2EA-FB9B-4610-A93A-3BD6E75E6D73}" srcOrd="0" destOrd="0" presId="urn:microsoft.com/office/officeart/2005/8/layout/hList7"/>
    <dgm:cxn modelId="{192F52C7-1996-4B4E-8188-708E2D59CE58}" type="presOf" srcId="{29BB2FB7-5966-48A4-A9FA-8E1C5D4EE191}" destId="{0E2718E4-8C31-41C6-B749-95D7C44E130E}" srcOrd="1" destOrd="0" presId="urn:microsoft.com/office/officeart/2005/8/layout/hList7"/>
    <dgm:cxn modelId="{C44A5B92-FF82-4B50-A359-2D285CAAD922}" type="presOf" srcId="{EF816EF4-C0BB-4206-9A6D-60126BF4741D}" destId="{B5B1B4D2-C16C-4FC1-A57B-3C784ED2F7A3}" srcOrd="0" destOrd="0" presId="urn:microsoft.com/office/officeart/2005/8/layout/hList7"/>
    <dgm:cxn modelId="{33A028DE-094D-401A-A6FA-D39C6D2474E6}" srcId="{273E15EE-DCC2-4653-BDAE-89CC1DE39BB1}" destId="{948E5D2E-D2B0-4F94-AF91-784F1026C424}" srcOrd="0" destOrd="0" parTransId="{9D97A981-BAB2-4BDB-8793-9B02194D7FF0}" sibTransId="{EF816EF4-C0BB-4206-9A6D-60126BF4741D}"/>
    <dgm:cxn modelId="{02D094F1-4E49-453E-BF16-E20AF3B3F41E}" srcId="{273E15EE-DCC2-4653-BDAE-89CC1DE39BB1}" destId="{D3D16DC6-E695-4DCA-94B3-726B4865D3F1}" srcOrd="1" destOrd="0" parTransId="{DC758942-B245-4EBF-A0AD-A77E7CB5747F}" sibTransId="{57033745-E81C-401B-9FB4-5FFA78402ACE}"/>
    <dgm:cxn modelId="{C284943C-6BAE-4600-B3F3-433B533C9C71}" type="presOf" srcId="{D3D16DC6-E695-4DCA-94B3-726B4865D3F1}" destId="{B91C838E-6655-4D2D-8B30-9843F2345CBF}" srcOrd="0" destOrd="0" presId="urn:microsoft.com/office/officeart/2005/8/layout/hList7"/>
    <dgm:cxn modelId="{FF896A10-30FB-47E7-979E-A187ED33DDE1}" type="presOf" srcId="{29BB2FB7-5966-48A4-A9FA-8E1C5D4EE191}" destId="{DA7502F2-99D1-47D4-A76B-97CA7E0165D0}" srcOrd="0" destOrd="0" presId="urn:microsoft.com/office/officeart/2005/8/layout/hList7"/>
    <dgm:cxn modelId="{35877A88-92BB-4809-B37A-DBB7DF76A9CB}" type="presParOf" srcId="{EE28C45B-5DFF-48C2-86F0-EC55085C3853}" destId="{C1C970AC-FB14-4013-B476-5CC04D6CBC33}" srcOrd="0" destOrd="0" presId="urn:microsoft.com/office/officeart/2005/8/layout/hList7"/>
    <dgm:cxn modelId="{067B6CBC-171A-4757-A2AB-FAE229EDDF12}" type="presParOf" srcId="{EE28C45B-5DFF-48C2-86F0-EC55085C3853}" destId="{69B81FF5-2B59-40D6-AB69-488940B262FA}" srcOrd="1" destOrd="0" presId="urn:microsoft.com/office/officeart/2005/8/layout/hList7"/>
    <dgm:cxn modelId="{9F7C0C6B-973D-4EFB-8077-F9EAC85CAA76}" type="presParOf" srcId="{69B81FF5-2B59-40D6-AB69-488940B262FA}" destId="{D9F6E845-192A-4184-983A-10F7CF77F2E7}" srcOrd="0" destOrd="0" presId="urn:microsoft.com/office/officeart/2005/8/layout/hList7"/>
    <dgm:cxn modelId="{46EDA9D5-8E51-4232-9651-9CE6E0F237F0}" type="presParOf" srcId="{D9F6E845-192A-4184-983A-10F7CF77F2E7}" destId="{01AB2575-1B7D-4C29-A6FB-234954279EF3}" srcOrd="0" destOrd="0" presId="urn:microsoft.com/office/officeart/2005/8/layout/hList7"/>
    <dgm:cxn modelId="{C02C0919-9E6E-4769-8359-2C4A6D8EAFB3}" type="presParOf" srcId="{D9F6E845-192A-4184-983A-10F7CF77F2E7}" destId="{11B1ED37-0979-4419-8B0E-95151A797CF6}" srcOrd="1" destOrd="0" presId="urn:microsoft.com/office/officeart/2005/8/layout/hList7"/>
    <dgm:cxn modelId="{95443ED6-784E-428A-B30E-51E428BD9C8F}" type="presParOf" srcId="{D9F6E845-192A-4184-983A-10F7CF77F2E7}" destId="{82347BDF-01C2-4175-A226-F4279145FDB0}" srcOrd="2" destOrd="0" presId="urn:microsoft.com/office/officeart/2005/8/layout/hList7"/>
    <dgm:cxn modelId="{CE1C2CE2-DEDB-4CF7-B4E9-FBB28E5F7974}" type="presParOf" srcId="{D9F6E845-192A-4184-983A-10F7CF77F2E7}" destId="{78413112-1D6C-4908-8C1C-CE778570A059}" srcOrd="3" destOrd="0" presId="urn:microsoft.com/office/officeart/2005/8/layout/hList7"/>
    <dgm:cxn modelId="{F0BC5832-4717-4DFF-9112-DC3CCCBE45EC}" type="presParOf" srcId="{69B81FF5-2B59-40D6-AB69-488940B262FA}" destId="{B5B1B4D2-C16C-4FC1-A57B-3C784ED2F7A3}" srcOrd="1" destOrd="0" presId="urn:microsoft.com/office/officeart/2005/8/layout/hList7"/>
    <dgm:cxn modelId="{D1989211-149D-4FE8-B3E8-8D08300EBD45}" type="presParOf" srcId="{69B81FF5-2B59-40D6-AB69-488940B262FA}" destId="{3ACF6F41-07F4-4725-99C1-E0E59C820C11}" srcOrd="2" destOrd="0" presId="urn:microsoft.com/office/officeart/2005/8/layout/hList7"/>
    <dgm:cxn modelId="{7DDED8A5-4E17-42CD-A86B-87E5ACCB34E9}" type="presParOf" srcId="{3ACF6F41-07F4-4725-99C1-E0E59C820C11}" destId="{B91C838E-6655-4D2D-8B30-9843F2345CBF}" srcOrd="0" destOrd="0" presId="urn:microsoft.com/office/officeart/2005/8/layout/hList7"/>
    <dgm:cxn modelId="{4CDDF647-080C-4251-A6C4-D0F411DF1802}" type="presParOf" srcId="{3ACF6F41-07F4-4725-99C1-E0E59C820C11}" destId="{0CB9328F-40CA-4743-AF86-CBE44D30F6B9}" srcOrd="1" destOrd="0" presId="urn:microsoft.com/office/officeart/2005/8/layout/hList7"/>
    <dgm:cxn modelId="{33801857-793D-4A3C-BD09-41BFA1EA7EFC}" type="presParOf" srcId="{3ACF6F41-07F4-4725-99C1-E0E59C820C11}" destId="{FBFDCECC-29BC-4770-8BE7-8EE467B33B2B}" srcOrd="2" destOrd="0" presId="urn:microsoft.com/office/officeart/2005/8/layout/hList7"/>
    <dgm:cxn modelId="{7C633B52-EC2F-483E-B0CB-B842A5CE751F}" type="presParOf" srcId="{3ACF6F41-07F4-4725-99C1-E0E59C820C11}" destId="{43EBD087-675B-4C69-AA53-95228C3B9261}" srcOrd="3" destOrd="0" presId="urn:microsoft.com/office/officeart/2005/8/layout/hList7"/>
    <dgm:cxn modelId="{F869F1D8-5127-4E6C-8D12-E2F16C4FF07F}" type="presParOf" srcId="{69B81FF5-2B59-40D6-AB69-488940B262FA}" destId="{F8F5E2EA-FB9B-4610-A93A-3BD6E75E6D73}" srcOrd="3" destOrd="0" presId="urn:microsoft.com/office/officeart/2005/8/layout/hList7"/>
    <dgm:cxn modelId="{1811C1BA-EBC6-4010-9E50-9ACEE5DDBD99}" type="presParOf" srcId="{69B81FF5-2B59-40D6-AB69-488940B262FA}" destId="{D4D81E16-7E13-4123-92C3-F03F4736855F}" srcOrd="4" destOrd="0" presId="urn:microsoft.com/office/officeart/2005/8/layout/hList7"/>
    <dgm:cxn modelId="{B4217D4F-053A-4D2E-9439-18B91D564208}" type="presParOf" srcId="{D4D81E16-7E13-4123-92C3-F03F4736855F}" destId="{DA7502F2-99D1-47D4-A76B-97CA7E0165D0}" srcOrd="0" destOrd="0" presId="urn:microsoft.com/office/officeart/2005/8/layout/hList7"/>
    <dgm:cxn modelId="{D137C03B-FFDC-4603-A1BB-02774519C2E0}" type="presParOf" srcId="{D4D81E16-7E13-4123-92C3-F03F4736855F}" destId="{0E2718E4-8C31-41C6-B749-95D7C44E130E}" srcOrd="1" destOrd="0" presId="urn:microsoft.com/office/officeart/2005/8/layout/hList7"/>
    <dgm:cxn modelId="{95E2D1C1-FFD0-4585-9BF3-4CF56E056DAB}" type="presParOf" srcId="{D4D81E16-7E13-4123-92C3-F03F4736855F}" destId="{32633205-7334-4FFF-BE39-B06C24EB4083}" srcOrd="2" destOrd="0" presId="urn:microsoft.com/office/officeart/2005/8/layout/hList7"/>
    <dgm:cxn modelId="{01FA14C1-4481-4302-826D-8B35432399A4}" type="presParOf" srcId="{D4D81E16-7E13-4123-92C3-F03F4736855F}" destId="{17FBD634-2094-4884-8B57-749AF39449A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E15EE-DCC2-4653-BDAE-89CC1DE39BB1}" type="doc">
      <dgm:prSet loTypeId="urn:microsoft.com/office/officeart/2005/8/layout/hList7" loCatId="process" qsTypeId="urn:microsoft.com/office/officeart/2005/8/quickstyle/simple1" qsCatId="simple" csTypeId="urn:microsoft.com/office/officeart/2005/8/colors/accent6_2" csCatId="accent6" phldr="1"/>
      <dgm:spPr/>
    </dgm:pt>
    <dgm:pt modelId="{948E5D2E-D2B0-4F94-AF91-784F1026C424}">
      <dgm:prSet phldrT="[Text]"/>
      <dgm:spPr/>
      <dgm:t>
        <a:bodyPr/>
        <a:lstStyle/>
        <a:p>
          <a:r>
            <a:rPr lang="de-DE" dirty="0" smtClean="0"/>
            <a:t>Innovation</a:t>
          </a:r>
          <a:endParaRPr lang="de-DE" dirty="0"/>
        </a:p>
      </dgm:t>
    </dgm:pt>
    <dgm:pt modelId="{9D97A981-BAB2-4BDB-8793-9B02194D7FF0}" type="parTrans" cxnId="{33A028DE-094D-401A-A6FA-D39C6D2474E6}">
      <dgm:prSet/>
      <dgm:spPr/>
      <dgm:t>
        <a:bodyPr/>
        <a:lstStyle/>
        <a:p>
          <a:endParaRPr lang="de-DE"/>
        </a:p>
      </dgm:t>
    </dgm:pt>
    <dgm:pt modelId="{EF816EF4-C0BB-4206-9A6D-60126BF4741D}" type="sibTrans" cxnId="{33A028DE-094D-401A-A6FA-D39C6D2474E6}">
      <dgm:prSet/>
      <dgm:spPr/>
      <dgm:t>
        <a:bodyPr/>
        <a:lstStyle/>
        <a:p>
          <a:endParaRPr lang="de-DE"/>
        </a:p>
      </dgm:t>
    </dgm:pt>
    <dgm:pt modelId="{D3D16DC6-E695-4DCA-94B3-726B4865D3F1}">
      <dgm:prSet phldrT="[Text]"/>
      <dgm:spPr/>
      <dgm:t>
        <a:bodyPr/>
        <a:lstStyle/>
        <a:p>
          <a:r>
            <a:rPr lang="de-DE" dirty="0" smtClean="0"/>
            <a:t>H2020</a:t>
          </a:r>
          <a:endParaRPr lang="de-DE" dirty="0"/>
        </a:p>
      </dgm:t>
    </dgm:pt>
    <dgm:pt modelId="{DC758942-B245-4EBF-A0AD-A77E7CB5747F}" type="parTrans" cxnId="{02D094F1-4E49-453E-BF16-E20AF3B3F41E}">
      <dgm:prSet/>
      <dgm:spPr/>
      <dgm:t>
        <a:bodyPr/>
        <a:lstStyle/>
        <a:p>
          <a:endParaRPr lang="de-DE"/>
        </a:p>
      </dgm:t>
    </dgm:pt>
    <dgm:pt modelId="{57033745-E81C-401B-9FB4-5FFA78402ACE}" type="sibTrans" cxnId="{02D094F1-4E49-453E-BF16-E20AF3B3F41E}">
      <dgm:prSet/>
      <dgm:spPr/>
      <dgm:t>
        <a:bodyPr/>
        <a:lstStyle/>
        <a:p>
          <a:endParaRPr lang="de-DE"/>
        </a:p>
      </dgm:t>
    </dgm:pt>
    <dgm:pt modelId="{EE28C45B-5DFF-48C2-86F0-EC55085C3853}" type="pres">
      <dgm:prSet presAssocID="{273E15EE-DCC2-4653-BDAE-89CC1DE39BB1}" presName="Name0" presStyleCnt="0">
        <dgm:presLayoutVars>
          <dgm:dir/>
          <dgm:resizeHandles val="exact"/>
        </dgm:presLayoutVars>
      </dgm:prSet>
      <dgm:spPr/>
    </dgm:pt>
    <dgm:pt modelId="{C1C970AC-FB14-4013-B476-5CC04D6CBC33}" type="pres">
      <dgm:prSet presAssocID="{273E15EE-DCC2-4653-BDAE-89CC1DE39BB1}" presName="fgShape" presStyleLbl="fgShp" presStyleIdx="0" presStyleCnt="1"/>
      <dgm:spPr/>
    </dgm:pt>
    <dgm:pt modelId="{69B81FF5-2B59-40D6-AB69-488940B262FA}" type="pres">
      <dgm:prSet presAssocID="{273E15EE-DCC2-4653-BDAE-89CC1DE39BB1}" presName="linComp" presStyleCnt="0"/>
      <dgm:spPr/>
    </dgm:pt>
    <dgm:pt modelId="{D9F6E845-192A-4184-983A-10F7CF77F2E7}" type="pres">
      <dgm:prSet presAssocID="{948E5D2E-D2B0-4F94-AF91-784F1026C424}" presName="compNode" presStyleCnt="0"/>
      <dgm:spPr/>
    </dgm:pt>
    <dgm:pt modelId="{01AB2575-1B7D-4C29-A6FB-234954279EF3}" type="pres">
      <dgm:prSet presAssocID="{948E5D2E-D2B0-4F94-AF91-784F1026C424}" presName="bkgdShape" presStyleLbl="node1" presStyleIdx="0" presStyleCnt="2"/>
      <dgm:spPr/>
      <dgm:t>
        <a:bodyPr/>
        <a:lstStyle/>
        <a:p>
          <a:endParaRPr lang="de-DE"/>
        </a:p>
      </dgm:t>
    </dgm:pt>
    <dgm:pt modelId="{11B1ED37-0979-4419-8B0E-95151A797CF6}" type="pres">
      <dgm:prSet presAssocID="{948E5D2E-D2B0-4F94-AF91-784F1026C42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347BDF-01C2-4175-A226-F4279145FDB0}" type="pres">
      <dgm:prSet presAssocID="{948E5D2E-D2B0-4F94-AF91-784F1026C424}" presName="invisiNode" presStyleLbl="node1" presStyleIdx="0" presStyleCnt="2"/>
      <dgm:spPr/>
    </dgm:pt>
    <dgm:pt modelId="{78413112-1D6C-4908-8C1C-CE778570A059}" type="pres">
      <dgm:prSet presAssocID="{948E5D2E-D2B0-4F94-AF91-784F1026C424}" presName="imagNode" presStyleLbl="fgImgPlace1" presStyleIdx="0" presStyleCnt="2" custScaleX="102248" custScaleY="998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B5B1B4D2-C16C-4FC1-A57B-3C784ED2F7A3}" type="pres">
      <dgm:prSet presAssocID="{EF816EF4-C0BB-4206-9A6D-60126BF4741D}" presName="sibTrans" presStyleLbl="sibTrans2D1" presStyleIdx="0" presStyleCnt="0"/>
      <dgm:spPr/>
      <dgm:t>
        <a:bodyPr/>
        <a:lstStyle/>
        <a:p>
          <a:endParaRPr lang="de-DE"/>
        </a:p>
      </dgm:t>
    </dgm:pt>
    <dgm:pt modelId="{3ACF6F41-07F4-4725-99C1-E0E59C820C11}" type="pres">
      <dgm:prSet presAssocID="{D3D16DC6-E695-4DCA-94B3-726B4865D3F1}" presName="compNode" presStyleCnt="0"/>
      <dgm:spPr/>
    </dgm:pt>
    <dgm:pt modelId="{B91C838E-6655-4D2D-8B30-9843F2345CBF}" type="pres">
      <dgm:prSet presAssocID="{D3D16DC6-E695-4DCA-94B3-726B4865D3F1}" presName="bkgdShape" presStyleLbl="node1" presStyleIdx="1" presStyleCnt="2" custLinFactNeighborX="87" custLinFactNeighborY="-507"/>
      <dgm:spPr/>
      <dgm:t>
        <a:bodyPr/>
        <a:lstStyle/>
        <a:p>
          <a:endParaRPr lang="de-DE"/>
        </a:p>
      </dgm:t>
    </dgm:pt>
    <dgm:pt modelId="{0CB9328F-40CA-4743-AF86-CBE44D30F6B9}" type="pres">
      <dgm:prSet presAssocID="{D3D16DC6-E695-4DCA-94B3-726B4865D3F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FDCECC-29BC-4770-8BE7-8EE467B33B2B}" type="pres">
      <dgm:prSet presAssocID="{D3D16DC6-E695-4DCA-94B3-726B4865D3F1}" presName="invisiNode" presStyleLbl="node1" presStyleIdx="1" presStyleCnt="2"/>
      <dgm:spPr/>
    </dgm:pt>
    <dgm:pt modelId="{43EBD087-675B-4C69-AA53-95228C3B9261}" type="pres">
      <dgm:prSet presAssocID="{D3D16DC6-E695-4DCA-94B3-726B4865D3F1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F50845AF-7A90-456E-8AE3-20E7E0499419}" type="presOf" srcId="{948E5D2E-D2B0-4F94-AF91-784F1026C424}" destId="{01AB2575-1B7D-4C29-A6FB-234954279EF3}" srcOrd="0" destOrd="0" presId="urn:microsoft.com/office/officeart/2005/8/layout/hList7"/>
    <dgm:cxn modelId="{DFFE6342-5894-4341-8FD8-1F1BD3FC3B32}" type="presOf" srcId="{948E5D2E-D2B0-4F94-AF91-784F1026C424}" destId="{11B1ED37-0979-4419-8B0E-95151A797CF6}" srcOrd="1" destOrd="0" presId="urn:microsoft.com/office/officeart/2005/8/layout/hList7"/>
    <dgm:cxn modelId="{5260BF16-4D5D-493A-8011-4360A715D629}" type="presOf" srcId="{D3D16DC6-E695-4DCA-94B3-726B4865D3F1}" destId="{0CB9328F-40CA-4743-AF86-CBE44D30F6B9}" srcOrd="1" destOrd="0" presId="urn:microsoft.com/office/officeart/2005/8/layout/hList7"/>
    <dgm:cxn modelId="{7AA65ACE-308D-4310-9E34-8B5D78D56BC1}" type="presOf" srcId="{273E15EE-DCC2-4653-BDAE-89CC1DE39BB1}" destId="{EE28C45B-5DFF-48C2-86F0-EC55085C3853}" srcOrd="0" destOrd="0" presId="urn:microsoft.com/office/officeart/2005/8/layout/hList7"/>
    <dgm:cxn modelId="{C44A5B92-FF82-4B50-A359-2D285CAAD922}" type="presOf" srcId="{EF816EF4-C0BB-4206-9A6D-60126BF4741D}" destId="{B5B1B4D2-C16C-4FC1-A57B-3C784ED2F7A3}" srcOrd="0" destOrd="0" presId="urn:microsoft.com/office/officeart/2005/8/layout/hList7"/>
    <dgm:cxn modelId="{33A028DE-094D-401A-A6FA-D39C6D2474E6}" srcId="{273E15EE-DCC2-4653-BDAE-89CC1DE39BB1}" destId="{948E5D2E-D2B0-4F94-AF91-784F1026C424}" srcOrd="0" destOrd="0" parTransId="{9D97A981-BAB2-4BDB-8793-9B02194D7FF0}" sibTransId="{EF816EF4-C0BB-4206-9A6D-60126BF4741D}"/>
    <dgm:cxn modelId="{02D094F1-4E49-453E-BF16-E20AF3B3F41E}" srcId="{273E15EE-DCC2-4653-BDAE-89CC1DE39BB1}" destId="{D3D16DC6-E695-4DCA-94B3-726B4865D3F1}" srcOrd="1" destOrd="0" parTransId="{DC758942-B245-4EBF-A0AD-A77E7CB5747F}" sibTransId="{57033745-E81C-401B-9FB4-5FFA78402ACE}"/>
    <dgm:cxn modelId="{C284943C-6BAE-4600-B3F3-433B533C9C71}" type="presOf" srcId="{D3D16DC6-E695-4DCA-94B3-726B4865D3F1}" destId="{B91C838E-6655-4D2D-8B30-9843F2345CBF}" srcOrd="0" destOrd="0" presId="urn:microsoft.com/office/officeart/2005/8/layout/hList7"/>
    <dgm:cxn modelId="{35877A88-92BB-4809-B37A-DBB7DF76A9CB}" type="presParOf" srcId="{EE28C45B-5DFF-48C2-86F0-EC55085C3853}" destId="{C1C970AC-FB14-4013-B476-5CC04D6CBC33}" srcOrd="0" destOrd="0" presId="urn:microsoft.com/office/officeart/2005/8/layout/hList7"/>
    <dgm:cxn modelId="{067B6CBC-171A-4757-A2AB-FAE229EDDF12}" type="presParOf" srcId="{EE28C45B-5DFF-48C2-86F0-EC55085C3853}" destId="{69B81FF5-2B59-40D6-AB69-488940B262FA}" srcOrd="1" destOrd="0" presId="urn:microsoft.com/office/officeart/2005/8/layout/hList7"/>
    <dgm:cxn modelId="{9F7C0C6B-973D-4EFB-8077-F9EAC85CAA76}" type="presParOf" srcId="{69B81FF5-2B59-40D6-AB69-488940B262FA}" destId="{D9F6E845-192A-4184-983A-10F7CF77F2E7}" srcOrd="0" destOrd="0" presId="urn:microsoft.com/office/officeart/2005/8/layout/hList7"/>
    <dgm:cxn modelId="{46EDA9D5-8E51-4232-9651-9CE6E0F237F0}" type="presParOf" srcId="{D9F6E845-192A-4184-983A-10F7CF77F2E7}" destId="{01AB2575-1B7D-4C29-A6FB-234954279EF3}" srcOrd="0" destOrd="0" presId="urn:microsoft.com/office/officeart/2005/8/layout/hList7"/>
    <dgm:cxn modelId="{C02C0919-9E6E-4769-8359-2C4A6D8EAFB3}" type="presParOf" srcId="{D9F6E845-192A-4184-983A-10F7CF77F2E7}" destId="{11B1ED37-0979-4419-8B0E-95151A797CF6}" srcOrd="1" destOrd="0" presId="urn:microsoft.com/office/officeart/2005/8/layout/hList7"/>
    <dgm:cxn modelId="{95443ED6-784E-428A-B30E-51E428BD9C8F}" type="presParOf" srcId="{D9F6E845-192A-4184-983A-10F7CF77F2E7}" destId="{82347BDF-01C2-4175-A226-F4279145FDB0}" srcOrd="2" destOrd="0" presId="urn:microsoft.com/office/officeart/2005/8/layout/hList7"/>
    <dgm:cxn modelId="{CE1C2CE2-DEDB-4CF7-B4E9-FBB28E5F7974}" type="presParOf" srcId="{D9F6E845-192A-4184-983A-10F7CF77F2E7}" destId="{78413112-1D6C-4908-8C1C-CE778570A059}" srcOrd="3" destOrd="0" presId="urn:microsoft.com/office/officeart/2005/8/layout/hList7"/>
    <dgm:cxn modelId="{F0BC5832-4717-4DFF-9112-DC3CCCBE45EC}" type="presParOf" srcId="{69B81FF5-2B59-40D6-AB69-488940B262FA}" destId="{B5B1B4D2-C16C-4FC1-A57B-3C784ED2F7A3}" srcOrd="1" destOrd="0" presId="urn:microsoft.com/office/officeart/2005/8/layout/hList7"/>
    <dgm:cxn modelId="{D1989211-149D-4FE8-B3E8-8D08300EBD45}" type="presParOf" srcId="{69B81FF5-2B59-40D6-AB69-488940B262FA}" destId="{3ACF6F41-07F4-4725-99C1-E0E59C820C11}" srcOrd="2" destOrd="0" presId="urn:microsoft.com/office/officeart/2005/8/layout/hList7"/>
    <dgm:cxn modelId="{7DDED8A5-4E17-42CD-A86B-87E5ACCB34E9}" type="presParOf" srcId="{3ACF6F41-07F4-4725-99C1-E0E59C820C11}" destId="{B91C838E-6655-4D2D-8B30-9843F2345CBF}" srcOrd="0" destOrd="0" presId="urn:microsoft.com/office/officeart/2005/8/layout/hList7"/>
    <dgm:cxn modelId="{4CDDF647-080C-4251-A6C4-D0F411DF1802}" type="presParOf" srcId="{3ACF6F41-07F4-4725-99C1-E0E59C820C11}" destId="{0CB9328F-40CA-4743-AF86-CBE44D30F6B9}" srcOrd="1" destOrd="0" presId="urn:microsoft.com/office/officeart/2005/8/layout/hList7"/>
    <dgm:cxn modelId="{33801857-793D-4A3C-BD09-41BFA1EA7EFC}" type="presParOf" srcId="{3ACF6F41-07F4-4725-99C1-E0E59C820C11}" destId="{FBFDCECC-29BC-4770-8BE7-8EE467B33B2B}" srcOrd="2" destOrd="0" presId="urn:microsoft.com/office/officeart/2005/8/layout/hList7"/>
    <dgm:cxn modelId="{7C633B52-EC2F-483E-B0CB-B842A5CE751F}" type="presParOf" srcId="{3ACF6F41-07F4-4725-99C1-E0E59C820C11}" destId="{43EBD087-675B-4C69-AA53-95228C3B926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B2575-1B7D-4C29-A6FB-234954279EF3}">
      <dsp:nvSpPr>
        <dsp:cNvPr id="0" name=""/>
        <dsp:cNvSpPr/>
      </dsp:nvSpPr>
      <dsp:spPr>
        <a:xfrm>
          <a:off x="668" y="0"/>
          <a:ext cx="1040215" cy="1051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Governance</a:t>
          </a:r>
          <a:endParaRPr lang="de-DE" sz="1300" kern="1200" dirty="0" smtClean="0"/>
        </a:p>
      </dsp:txBody>
      <dsp:txXfrm>
        <a:off x="668" y="420662"/>
        <a:ext cx="1040215" cy="420662"/>
      </dsp:txXfrm>
    </dsp:sp>
    <dsp:sp modelId="{78413112-1D6C-4908-8C1C-CE778570A059}">
      <dsp:nvSpPr>
        <dsp:cNvPr id="0" name=""/>
        <dsp:cNvSpPr/>
      </dsp:nvSpPr>
      <dsp:spPr>
        <a:xfrm>
          <a:off x="345675" y="63099"/>
          <a:ext cx="350201" cy="3502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C838E-6655-4D2D-8B30-9843F2345CBF}">
      <dsp:nvSpPr>
        <dsp:cNvPr id="0" name=""/>
        <dsp:cNvSpPr/>
      </dsp:nvSpPr>
      <dsp:spPr>
        <a:xfrm>
          <a:off x="1072091" y="0"/>
          <a:ext cx="1040215" cy="1051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Alignment</a:t>
          </a:r>
          <a:endParaRPr lang="de-DE" sz="1300" kern="1200" dirty="0"/>
        </a:p>
      </dsp:txBody>
      <dsp:txXfrm>
        <a:off x="1072091" y="420662"/>
        <a:ext cx="1040215" cy="420662"/>
      </dsp:txXfrm>
    </dsp:sp>
    <dsp:sp modelId="{43EBD087-675B-4C69-AA53-95228C3B9261}">
      <dsp:nvSpPr>
        <dsp:cNvPr id="0" name=""/>
        <dsp:cNvSpPr/>
      </dsp:nvSpPr>
      <dsp:spPr>
        <a:xfrm>
          <a:off x="1417098" y="63099"/>
          <a:ext cx="350201" cy="3502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502F2-99D1-47D4-A76B-97CA7E0165D0}">
      <dsp:nvSpPr>
        <dsp:cNvPr id="0" name=""/>
        <dsp:cNvSpPr/>
      </dsp:nvSpPr>
      <dsp:spPr>
        <a:xfrm>
          <a:off x="2143513" y="0"/>
          <a:ext cx="1040215" cy="1051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Security</a:t>
          </a:r>
          <a:endParaRPr lang="de-DE" sz="1300" kern="1200" dirty="0"/>
        </a:p>
      </dsp:txBody>
      <dsp:txXfrm>
        <a:off x="2143513" y="420662"/>
        <a:ext cx="1040215" cy="420662"/>
      </dsp:txXfrm>
    </dsp:sp>
    <dsp:sp modelId="{17FBD634-2094-4884-8B57-749AF39449AA}">
      <dsp:nvSpPr>
        <dsp:cNvPr id="0" name=""/>
        <dsp:cNvSpPr/>
      </dsp:nvSpPr>
      <dsp:spPr>
        <a:xfrm>
          <a:off x="2488520" y="63099"/>
          <a:ext cx="350201" cy="35020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970AC-FB14-4013-B476-5CC04D6CBC33}">
      <dsp:nvSpPr>
        <dsp:cNvPr id="0" name=""/>
        <dsp:cNvSpPr/>
      </dsp:nvSpPr>
      <dsp:spPr>
        <a:xfrm>
          <a:off x="127375" y="841324"/>
          <a:ext cx="2929646" cy="157748"/>
        </a:xfrm>
        <a:prstGeom prst="left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B2575-1B7D-4C29-A6FB-234954279EF3}">
      <dsp:nvSpPr>
        <dsp:cNvPr id="0" name=""/>
        <dsp:cNvSpPr/>
      </dsp:nvSpPr>
      <dsp:spPr>
        <a:xfrm>
          <a:off x="917" y="0"/>
          <a:ext cx="1050881" cy="1051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Innovation</a:t>
          </a:r>
          <a:endParaRPr lang="de-DE" sz="1400" kern="1200" dirty="0"/>
        </a:p>
      </dsp:txBody>
      <dsp:txXfrm>
        <a:off x="917" y="420662"/>
        <a:ext cx="1050881" cy="420662"/>
      </dsp:txXfrm>
    </dsp:sp>
    <dsp:sp modelId="{78413112-1D6C-4908-8C1C-CE778570A059}">
      <dsp:nvSpPr>
        <dsp:cNvPr id="0" name=""/>
        <dsp:cNvSpPr/>
      </dsp:nvSpPr>
      <dsp:spPr>
        <a:xfrm>
          <a:off x="347321" y="63437"/>
          <a:ext cx="358073" cy="3495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C838E-6655-4D2D-8B30-9843F2345CBF}">
      <dsp:nvSpPr>
        <dsp:cNvPr id="0" name=""/>
        <dsp:cNvSpPr/>
      </dsp:nvSpPr>
      <dsp:spPr>
        <a:xfrm>
          <a:off x="1084239" y="0"/>
          <a:ext cx="1050881" cy="1051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H2020</a:t>
          </a:r>
          <a:endParaRPr lang="de-DE" sz="1400" kern="1200" dirty="0"/>
        </a:p>
      </dsp:txBody>
      <dsp:txXfrm>
        <a:off x="1084239" y="420662"/>
        <a:ext cx="1050881" cy="420662"/>
      </dsp:txXfrm>
    </dsp:sp>
    <dsp:sp modelId="{43EBD087-675B-4C69-AA53-95228C3B9261}">
      <dsp:nvSpPr>
        <dsp:cNvPr id="0" name=""/>
        <dsp:cNvSpPr/>
      </dsp:nvSpPr>
      <dsp:spPr>
        <a:xfrm>
          <a:off x="1433665" y="63099"/>
          <a:ext cx="350201" cy="3502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970AC-FB14-4013-B476-5CC04D6CBC33}">
      <dsp:nvSpPr>
        <dsp:cNvPr id="0" name=""/>
        <dsp:cNvSpPr/>
      </dsp:nvSpPr>
      <dsp:spPr>
        <a:xfrm>
          <a:off x="85404" y="841324"/>
          <a:ext cx="1964314" cy="157748"/>
        </a:xfrm>
        <a:prstGeom prst="leftRight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93B3-5C1A-4AAD-B554-182F8FCD1933}" type="datetimeFigureOut">
              <a:rPr lang="en-GB" smtClean="0"/>
              <a:pPr/>
              <a:t>23/04/2018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CE42-5223-40D2-8284-4175DEA6BEF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15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1F8F-B9DB-4E8D-9371-61C7A1CD71D5}" type="datetimeFigureOut">
              <a:rPr lang="nb-NO" smtClean="0"/>
              <a:pPr/>
              <a:t>23.04.2018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661B-6323-413B-8910-E3C5229A9D6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763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1244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78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3457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8789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4142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2374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659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5063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6007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1825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905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2450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72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280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777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298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21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03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405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035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51520" y="4077072"/>
            <a:ext cx="3250612" cy="288000"/>
          </a:xfrm>
        </p:spPr>
        <p:txBody>
          <a:bodyPr wrap="square" lIns="0" bIns="0" anchor="b" anchorCtr="0"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Click to insert text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51520" y="5301208"/>
            <a:ext cx="8640000" cy="432048"/>
          </a:xfrm>
        </p:spPr>
        <p:txBody>
          <a:bodyPr lIns="0" tIns="0" rIns="0" bIns="0">
            <a:noAutofit/>
          </a:bodyPr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dirty="0"/>
              <a:t>Click to insert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51520" y="4556141"/>
            <a:ext cx="864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>
              <a:buNone/>
              <a:defRPr sz="3600" b="1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/>
              <a:t>Click to insert text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9784" y="2489841"/>
            <a:ext cx="8908295" cy="1371207"/>
            <a:chOff x="169784" y="116632"/>
            <a:chExt cx="8908295" cy="1371207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0" t="12008" r="10428" b="7867"/>
            <a:stretch/>
          </p:blipFill>
          <p:spPr>
            <a:xfrm>
              <a:off x="169784" y="116632"/>
              <a:ext cx="1894431" cy="1371207"/>
            </a:xfrm>
            <a:prstGeom prst="rect">
              <a:avLst/>
            </a:prstGeom>
          </p:spPr>
        </p:pic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2013933" y="215520"/>
              <a:ext cx="706414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4400" b="1" dirty="0">
                  <a:solidFill>
                    <a:srgbClr val="082F68"/>
                  </a:solidFill>
                  <a:latin typeface="Myriad Pro" pitchFamily="34" charset="0"/>
                </a:rPr>
                <a:t>AIOTI</a:t>
              </a:r>
            </a:p>
            <a:p>
              <a:pPr>
                <a:defRPr/>
              </a:pPr>
              <a:r>
                <a:rPr lang="en-GB" sz="2200" dirty="0">
                  <a:solidFill>
                    <a:srgbClr val="082F68"/>
                  </a:solidFill>
                  <a:latin typeface="Myriad Pro" pitchFamily="34" charset="0"/>
                </a:rPr>
                <a:t>ALLIANCE FOR INTERNET OF THINGS INNOVATION</a:t>
              </a:r>
            </a:p>
          </p:txBody>
        </p:sp>
      </p:grpSp>
      <p:sp>
        <p:nvSpPr>
          <p:cNvPr id="10" name="Rectangle 9"/>
          <p:cNvSpPr>
            <a:spLocks/>
          </p:cNvSpPr>
          <p:nvPr userDrawn="1"/>
        </p:nvSpPr>
        <p:spPr>
          <a:xfrm>
            <a:off x="251520" y="6163542"/>
            <a:ext cx="8640000" cy="50400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IOT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9552" y="2581950"/>
            <a:ext cx="7929029" cy="2418526"/>
            <a:chOff x="628998" y="3517836"/>
            <a:chExt cx="7929029" cy="24185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98" y="3792835"/>
              <a:ext cx="2057400" cy="11239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776" y="3656908"/>
              <a:ext cx="2114550" cy="11144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573" y="3517836"/>
              <a:ext cx="2181225" cy="10763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847" y="4717162"/>
              <a:ext cx="2247900" cy="1219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757" y="4566627"/>
              <a:ext cx="2305050" cy="12096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777" y="4389725"/>
              <a:ext cx="2381250" cy="117157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906408" y="3984958"/>
              <a:ext cx="16932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CREATIVITY</a:t>
              </a:r>
              <a:endParaRPr lang="en-GB" sz="20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44786" y="4732119"/>
              <a:ext cx="16818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SOLUTIONS</a:t>
              </a:r>
              <a:endParaRPr lang="en-GB" sz="20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0951" y="4118939"/>
              <a:ext cx="10534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VISION</a:t>
              </a:r>
              <a:endParaRPr lang="en-GB" sz="20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64116" y="3820127"/>
              <a:ext cx="9701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IDEAS</a:t>
              </a:r>
              <a:endParaRPr lang="en-GB" sz="20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33681" y="5083576"/>
              <a:ext cx="18199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INSPIRATION</a:t>
              </a:r>
              <a:endParaRPr lang="en-GB" sz="20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89081" y="4938469"/>
              <a:ext cx="20764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Myriad Pro" pitchFamily="34" charset="0"/>
                </a:rPr>
                <a:t>COOPERATION</a:t>
              </a:r>
              <a:endParaRPr lang="en-GB" sz="2000" b="1" dirty="0"/>
            </a:p>
          </p:txBody>
        </p:sp>
      </p:grpSp>
      <p:sp>
        <p:nvSpPr>
          <p:cNvPr id="34" name="Rectangle 8"/>
          <p:cNvSpPr>
            <a:spLocks noChangeArrowheads="1"/>
          </p:cNvSpPr>
          <p:nvPr userDrawn="1"/>
        </p:nvSpPr>
        <p:spPr bwMode="auto">
          <a:xfrm>
            <a:off x="0" y="980728"/>
            <a:ext cx="91439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447C"/>
                </a:solidFill>
                <a:latin typeface="Myriad Pro"/>
              </a:rPr>
              <a:t>Thank you!</a:t>
            </a:r>
            <a:endParaRPr lang="en-GB" sz="4400" b="1" dirty="0">
              <a:solidFill>
                <a:srgbClr val="00447C"/>
              </a:solidFill>
              <a:latin typeface="Myriad Pro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1520" y="6259378"/>
            <a:ext cx="8098572" cy="553998"/>
            <a:chOff x="251520" y="6259378"/>
            <a:chExt cx="8098572" cy="553998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14090"/>
              <a:ext cx="648072" cy="46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 userDrawn="1"/>
          </p:nvSpPr>
          <p:spPr>
            <a:xfrm>
              <a:off x="861244" y="6259378"/>
              <a:ext cx="7488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AIOTI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ALLIANCE FOR INTERNET OF THINGS INNOVATION</a:t>
              </a:r>
            </a:p>
          </p:txBody>
        </p:sp>
      </p:grpSp>
      <p:sp>
        <p:nvSpPr>
          <p:cNvPr id="30" name="Rectangle 29"/>
          <p:cNvSpPr/>
          <p:nvPr userDrawn="1"/>
        </p:nvSpPr>
        <p:spPr>
          <a:xfrm>
            <a:off x="2094999" y="5374377"/>
            <a:ext cx="19174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00447C"/>
                </a:solidFill>
                <a:latin typeface="Myriad Pro" pitchFamily="34" charset="0"/>
              </a:rPr>
              <a:t>www.aioti.eu</a:t>
            </a:r>
            <a:endParaRPr lang="en-GB" sz="2200" b="1" dirty="0">
              <a:solidFill>
                <a:srgbClr val="00447C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53092" y="5374377"/>
            <a:ext cx="1095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00447C"/>
                </a:solidFill>
                <a:latin typeface="Myriad Pro" pitchFamily="34" charset="0"/>
              </a:rPr>
              <a:t>#AIOTI</a:t>
            </a:r>
            <a:endParaRPr lang="en-GB" sz="2200" b="1" dirty="0">
              <a:solidFill>
                <a:srgbClr val="004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0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Media Placeholder 12"/>
          <p:cNvSpPr>
            <a:spLocks noGrp="1"/>
          </p:cNvSpPr>
          <p:nvPr>
            <p:ph type="media" sz="quarter" idx="21"/>
          </p:nvPr>
        </p:nvSpPr>
        <p:spPr>
          <a:xfrm>
            <a:off x="357158" y="1071546"/>
            <a:ext cx="8429684" cy="4286280"/>
          </a:xfrm>
        </p:spPr>
        <p:txBody>
          <a:bodyPr/>
          <a:lstStyle/>
          <a:p>
            <a:r>
              <a:rPr lang="en-US" noProof="0"/>
              <a:t>Click icon to add media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57158" y="285728"/>
            <a:ext cx="8429684" cy="571504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/>
              <a:t>Click to insert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57158" y="5500702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Click to insert text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1520" y="6259378"/>
            <a:ext cx="8098572" cy="553998"/>
            <a:chOff x="251520" y="6259378"/>
            <a:chExt cx="8098572" cy="553998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14090"/>
              <a:ext cx="648072" cy="46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61244" y="6259378"/>
              <a:ext cx="7488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AIOTI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ALLIANCE FOR INTERNET OF THINGS INNOVATION</a:t>
              </a: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6556-1355-440A-A924-960D15047A13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DB09-2E3A-44F5-9FBF-2FE63162B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57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1520" y="6259378"/>
            <a:ext cx="8098572" cy="553998"/>
            <a:chOff x="251520" y="6259378"/>
            <a:chExt cx="8098572" cy="553998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61244" y="6259378"/>
              <a:ext cx="7488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AIOTI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ALLIANCE FOR INTERNET OF THINGS INNOVATION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14090"/>
              <a:ext cx="648072" cy="46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7158" y="980728"/>
            <a:ext cx="8429683" cy="5112568"/>
          </a:xfrm>
        </p:spPr>
        <p:txBody>
          <a:bodyPr lIns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008C"/>
              </a:buClr>
              <a:buSzTx/>
              <a:buFont typeface="Wingdings" panose="05000000000000000000" pitchFamily="2" charset="2"/>
              <a:buChar char="v"/>
              <a:tabLst/>
              <a:defRPr sz="2400" i="0">
                <a:solidFill>
                  <a:schemeClr val="accent3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47C"/>
              </a:buClr>
              <a:buSzTx/>
              <a:buFont typeface="Wingdings" panose="05000000000000000000" pitchFamily="2" charset="2"/>
              <a:buChar char="Ø"/>
              <a:tabLst/>
              <a:defRPr sz="1800" i="0">
                <a:solidFill>
                  <a:schemeClr val="accent3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DEF"/>
              </a:buClr>
              <a:buSzTx/>
              <a:buFont typeface="Courier New" panose="02070309020205020404" pitchFamily="49" charset="0"/>
              <a:buChar char="o"/>
              <a:tabLst/>
              <a:defRPr sz="1800" i="0">
                <a:solidFill>
                  <a:schemeClr val="accent3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DEF"/>
              </a:buClr>
              <a:buSzTx/>
              <a:buFont typeface="Wingdings" panose="05000000000000000000" pitchFamily="2" charset="2"/>
              <a:buChar char="§"/>
              <a:tabLst/>
              <a:defRPr sz="1800" i="0">
                <a:solidFill>
                  <a:schemeClr val="accent3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DEF"/>
              </a:buClr>
              <a:buSzTx/>
              <a:buFont typeface="Arial" panose="020B0604020202020204" pitchFamily="34" charset="0"/>
              <a:buChar char="•"/>
              <a:tabLst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57158" y="332656"/>
            <a:ext cx="8429684" cy="504056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1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/>
              <a:t>Click to insert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7158" y="332656"/>
            <a:ext cx="8429684" cy="504056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1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/>
              <a:t>Click to insert text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980728"/>
            <a:ext cx="8431200" cy="5112568"/>
          </a:xfrm>
        </p:spPr>
        <p:txBody>
          <a:bodyPr lIns="0"/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dirty="0"/>
              <a:t>Click to insert text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1520" y="6259378"/>
            <a:ext cx="8098572" cy="553998"/>
            <a:chOff x="251520" y="6259378"/>
            <a:chExt cx="8098572" cy="553998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14090"/>
              <a:ext cx="648072" cy="46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 userDrawn="1"/>
          </p:nvSpPr>
          <p:spPr>
            <a:xfrm>
              <a:off x="861244" y="6259378"/>
              <a:ext cx="7488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AIOTI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ALLIANCE FOR INTERNET OF THINGS INNOVATION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Comm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785794"/>
            <a:ext cx="4071966" cy="3857652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14876" y="785794"/>
            <a:ext cx="4071966" cy="3857652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/>
              <a:t>Click to insert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/>
              <a:t>Click to insert text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1520" y="6259378"/>
            <a:ext cx="8098572" cy="553998"/>
            <a:chOff x="251520" y="6259378"/>
            <a:chExt cx="8098572" cy="553998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14090"/>
              <a:ext cx="648072" cy="46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861244" y="6259378"/>
              <a:ext cx="7488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AIOTI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ALLIANCE FOR INTERNET OF THINGS INNOVATION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9" y="785794"/>
            <a:ext cx="4071966" cy="428628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14876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Click to insert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6462" y="1988840"/>
            <a:ext cx="4071600" cy="309634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56400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/>
              <a:t>Click to insert text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1520" y="6259378"/>
            <a:ext cx="8098572" cy="553998"/>
            <a:chOff x="251520" y="6259378"/>
            <a:chExt cx="8098572" cy="553998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14090"/>
              <a:ext cx="648072" cy="46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861244" y="6259378"/>
              <a:ext cx="7488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AIOTI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ALLIANCE FOR INTERNET OF THINGS INNOVATION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16016" y="764704"/>
            <a:ext cx="4071966" cy="428628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56018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Click to insert text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356384" y="1988840"/>
            <a:ext cx="4071600" cy="309634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/>
              <a:t>Click to insert text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1520" y="6259378"/>
            <a:ext cx="8098572" cy="553998"/>
            <a:chOff x="251520" y="6259378"/>
            <a:chExt cx="8098572" cy="553998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14090"/>
              <a:ext cx="648072" cy="46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861244" y="6259378"/>
              <a:ext cx="7488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AIOTI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ALLIANCE FOR INTERNET OF THINGS INNOVATION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1580199"/>
            <a:ext cx="2714644" cy="242030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072198" y="1580178"/>
            <a:ext cx="2714617" cy="242032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57158" y="428604"/>
            <a:ext cx="8429684" cy="100013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Click to insert text</a:t>
            </a:r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214678" y="1571612"/>
            <a:ext cx="2714644" cy="2433452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564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/>
              <a:t>Click to insert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2148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/>
              <a:t>Click to insert text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084168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/>
              <a:t>Click to insert text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1520" y="6259378"/>
            <a:ext cx="8098572" cy="553998"/>
            <a:chOff x="251520" y="6259378"/>
            <a:chExt cx="8098572" cy="553998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14090"/>
              <a:ext cx="648072" cy="46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861244" y="6259378"/>
              <a:ext cx="7488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AIOTI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ALLIANCE FOR INTERNET OF THINGS INNOVATION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OT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1520" y="6259378"/>
            <a:ext cx="8098572" cy="553998"/>
            <a:chOff x="251520" y="6259378"/>
            <a:chExt cx="8098572" cy="553998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14090"/>
              <a:ext cx="648072" cy="46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 userDrawn="1"/>
          </p:nvSpPr>
          <p:spPr>
            <a:xfrm>
              <a:off x="861244" y="6259378"/>
              <a:ext cx="7488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AIOTI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ALLIANCE FOR INTERNET OF THINGS INNOVATION</a:t>
              </a: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2094999" y="5374377"/>
            <a:ext cx="19174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00447C"/>
                </a:solidFill>
                <a:latin typeface="Myriad Pro" pitchFamily="34" charset="0"/>
              </a:rPr>
              <a:t>www.aioti.eu</a:t>
            </a:r>
            <a:endParaRPr lang="en-GB" sz="2200" b="1" dirty="0">
              <a:solidFill>
                <a:srgbClr val="00447C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853092" y="5374377"/>
            <a:ext cx="1095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00447C"/>
                </a:solidFill>
                <a:latin typeface="Myriad Pro" pitchFamily="34" charset="0"/>
              </a:rPr>
              <a:t>#AIOTI</a:t>
            </a:r>
            <a:endParaRPr lang="en-GB" sz="2200" b="1" dirty="0">
              <a:solidFill>
                <a:srgbClr val="00447C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249130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447C"/>
                </a:solidFill>
                <a:latin typeface="Myriad Pro"/>
              </a:rPr>
              <a:t>Thank you!</a:t>
            </a:r>
            <a:endParaRPr lang="en-GB" sz="4400" b="1" dirty="0">
              <a:solidFill>
                <a:srgbClr val="00447C"/>
              </a:solidFill>
              <a:latin typeface="Myriad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IOT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2094999" y="5374377"/>
            <a:ext cx="19174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00447C"/>
                </a:solidFill>
                <a:latin typeface="Myriad Pro" pitchFamily="34" charset="0"/>
              </a:rPr>
              <a:t>www.aioti.eu</a:t>
            </a:r>
            <a:endParaRPr lang="en-GB" sz="2200" b="1" dirty="0">
              <a:solidFill>
                <a:srgbClr val="00447C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853092" y="5374377"/>
            <a:ext cx="1095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00447C"/>
                </a:solidFill>
                <a:latin typeface="Myriad Pro" pitchFamily="34" charset="0"/>
              </a:rPr>
              <a:t>#AIOTI</a:t>
            </a:r>
            <a:endParaRPr lang="en-GB" sz="2200" b="1" dirty="0">
              <a:solidFill>
                <a:srgbClr val="00447C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24" y="2492896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447C"/>
                </a:solidFill>
                <a:latin typeface="Myriad Pro"/>
              </a:rPr>
              <a:t>Thank you!</a:t>
            </a:r>
            <a:endParaRPr lang="en-GB" sz="4400" b="1" dirty="0">
              <a:solidFill>
                <a:srgbClr val="00447C"/>
              </a:solidFill>
              <a:latin typeface="Myriad Pro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69784" y="548680"/>
            <a:ext cx="8908295" cy="1371207"/>
            <a:chOff x="169784" y="116632"/>
            <a:chExt cx="8908295" cy="1371207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0" t="12008" r="10428" b="7867"/>
            <a:stretch/>
          </p:blipFill>
          <p:spPr>
            <a:xfrm>
              <a:off x="169784" y="116632"/>
              <a:ext cx="1894431" cy="1371207"/>
            </a:xfrm>
            <a:prstGeom prst="rect">
              <a:avLst/>
            </a:prstGeom>
          </p:spPr>
        </p:pic>
        <p:sp>
          <p:nvSpPr>
            <p:cNvPr id="20" name="Text Box 14"/>
            <p:cNvSpPr txBox="1">
              <a:spLocks noChangeArrowheads="1"/>
            </p:cNvSpPr>
            <p:nvPr userDrawn="1"/>
          </p:nvSpPr>
          <p:spPr bwMode="auto">
            <a:xfrm>
              <a:off x="2013933" y="215520"/>
              <a:ext cx="706414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4400" b="1" dirty="0">
                  <a:solidFill>
                    <a:srgbClr val="082F68"/>
                  </a:solidFill>
                  <a:latin typeface="Myriad Pro" pitchFamily="34" charset="0"/>
                </a:rPr>
                <a:t>AIOTI</a:t>
              </a:r>
            </a:p>
            <a:p>
              <a:pPr>
                <a:defRPr/>
              </a:pPr>
              <a:r>
                <a:rPr lang="en-GB" sz="2200" dirty="0">
                  <a:solidFill>
                    <a:srgbClr val="082F68"/>
                  </a:solidFill>
                  <a:latin typeface="Myriad Pro" pitchFamily="34" charset="0"/>
                </a:rPr>
                <a:t>ALLIANCE FOR INTERNET OF THINGS INNOVATION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66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980728"/>
            <a:ext cx="8429684" cy="509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6415200"/>
            <a:ext cx="514296" cy="285752"/>
          </a:xfrm>
          <a:prstGeom prst="rect">
            <a:avLst/>
          </a:prstGeom>
        </p:spPr>
        <p:txBody>
          <a:bodyPr vert="horz" lIns="91440" tIns="3600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A9B3F3-0CDD-4032-910D-70E772557002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1" r:id="rId3"/>
    <p:sldLayoutId id="2147483666" r:id="rId4"/>
    <p:sldLayoutId id="2147483667" r:id="rId5"/>
    <p:sldLayoutId id="2147483671" r:id="rId6"/>
    <p:sldLayoutId id="2147483668" r:id="rId7"/>
    <p:sldLayoutId id="2147483670" r:id="rId8"/>
    <p:sldLayoutId id="2147483672" r:id="rId9"/>
    <p:sldLayoutId id="2147483673" r:id="rId10"/>
    <p:sldLayoutId id="2147483669" r:id="rId11"/>
    <p:sldLayoutId id="214748367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C008C"/>
        </a:buClr>
        <a:buFont typeface="Wingdings" panose="05000000000000000000" pitchFamily="2" charset="2"/>
        <a:buChar char="v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Ø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Courier New" panose="02070309020205020404" pitchFamily="49" charset="0"/>
        <a:buChar char="o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growth/single-market/goods/new-legislative-framework_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ttform-i40.de/I40/Redaktion/DE/Downloads/Publikation/Secure-Industrial-Internet-of-Things.pdf;jsessionid=D514264472E673CC0ABF352F35C7F2C9?__blob=publicationFile&amp;v=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ioti.e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homas.Walloschke@ts.fujitsu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aioti.eu" TargetMode="Externa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21" Type="http://schemas.openxmlformats.org/officeDocument/2006/relationships/image" Target="../media/image23.png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jpeg"/><Relationship Id="rId10" Type="http://schemas.openxmlformats.org/officeDocument/2006/relationships/diagramData" Target="../diagrams/data2.xml"/><Relationship Id="rId19" Type="http://schemas.openxmlformats.org/officeDocument/2006/relationships/image" Target="../media/image21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Relationship Id="rId14" Type="http://schemas.microsoft.com/office/2007/relationships/diagramDrawing" Target="../diagrams/drawing2.xml"/><Relationship Id="rId2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jpe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51520" y="4077072"/>
            <a:ext cx="7344816" cy="216024"/>
          </a:xfrm>
        </p:spPr>
        <p:txBody>
          <a:bodyPr/>
          <a:lstStyle/>
          <a:p>
            <a:r>
              <a:rPr lang="en-GB" dirty="0" smtClean="0"/>
              <a:t>April 24</a:t>
            </a:r>
            <a:r>
              <a:rPr lang="en-GB" baseline="30000" dirty="0" smtClean="0"/>
              <a:t>th</a:t>
            </a:r>
            <a:r>
              <a:rPr lang="en-GB" dirty="0" smtClean="0"/>
              <a:t> , 2018, Brussels, </a:t>
            </a:r>
            <a:r>
              <a:rPr lang="en-GB" dirty="0"/>
              <a:t>EU cyber-industry  - </a:t>
            </a:r>
            <a:r>
              <a:rPr lang="en-US" dirty="0"/>
              <a:t> Internet of Things and Industry 4.0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</a:t>
            </a:fld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ENISA Industry collaboration event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BE9B3-596F-4F3C-80F0-D98005570C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Thomas Walloschke</a:t>
            </a:r>
            <a:endParaRPr lang="en-GB" dirty="0"/>
          </a:p>
          <a:p>
            <a:r>
              <a:rPr lang="en-GB" dirty="0" smtClean="0"/>
              <a:t>Chair WG11 Smart Manufacturing Industry, </a:t>
            </a:r>
            <a:r>
              <a:rPr lang="en-GB" dirty="0" smtClean="0"/>
              <a:t>Steering Board Member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538" y="4395971"/>
            <a:ext cx="1250588" cy="10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altLang="ja-JP" dirty="0"/>
              <a:t>2.1 Cornerstones of ‘Trusted IoT Label’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lnSpc>
                <a:spcPts val="2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/>
              <a:t>No one-size-fits-all: </a:t>
            </a:r>
            <a:br>
              <a:rPr lang="en-US" dirty="0"/>
            </a:br>
            <a:r>
              <a:rPr lang="en-US" sz="1800" dirty="0" smtClean="0"/>
              <a:t>Different </a:t>
            </a:r>
            <a:r>
              <a:rPr lang="en-US" sz="1800" dirty="0"/>
              <a:t>application require different controls and therefore different label semantics based on the customer’s security preferences in order to pro-vide an added value. </a:t>
            </a:r>
          </a:p>
          <a:p>
            <a:pPr>
              <a:lnSpc>
                <a:spcPts val="2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/>
              <a:t>Don’t put the cart before the horse: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Claims </a:t>
            </a:r>
            <a:r>
              <a:rPr lang="en-US" sz="1800" dirty="0"/>
              <a:t>shall focus on what shall be achieved, how to do it needs to be left to the product manufacturer. </a:t>
            </a:r>
          </a:p>
          <a:p>
            <a:pPr>
              <a:lnSpc>
                <a:spcPts val="2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/>
              <a:t>There is no silver bullet: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Single </a:t>
            </a:r>
            <a:r>
              <a:rPr lang="en-US" sz="1800" dirty="0"/>
              <a:t>security features are not the </a:t>
            </a:r>
            <a:r>
              <a:rPr lang="en-US" sz="1800" dirty="0" smtClean="0"/>
              <a:t>universal </a:t>
            </a:r>
            <a:r>
              <a:rPr lang="en-US" sz="1800" dirty="0"/>
              <a:t>answer but an appropriate solution will always be a combination of measures tailored to the application domain and context of use. </a:t>
            </a:r>
            <a:endParaRPr lang="de-DE" sz="1800" dirty="0"/>
          </a:p>
          <a:p>
            <a:pPr>
              <a:lnSpc>
                <a:spcPts val="2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/>
              <a:t>Application profiles give orientation: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i="1" dirty="0" smtClean="0"/>
              <a:t>Intended </a:t>
            </a:r>
            <a:r>
              <a:rPr lang="en-US" sz="1800" i="1" dirty="0"/>
              <a:t>use </a:t>
            </a:r>
            <a:r>
              <a:rPr lang="en-US" sz="1800" dirty="0"/>
              <a:t>has to be understood, like “</a:t>
            </a:r>
            <a:r>
              <a:rPr lang="en-US" sz="1800" i="1" dirty="0"/>
              <a:t>operation on the open Internet</a:t>
            </a:r>
            <a:r>
              <a:rPr lang="en-US" sz="1800" dirty="0"/>
              <a:t>” and application profiles like “</a:t>
            </a:r>
            <a:r>
              <a:rPr lang="en-US" sz="1800" i="1" dirty="0"/>
              <a:t>Internet-ready</a:t>
            </a:r>
            <a:r>
              <a:rPr lang="en-US" sz="1800" dirty="0"/>
              <a:t>” are meaningful</a:t>
            </a:r>
            <a:endParaRPr lang="de-DE" sz="1800" dirty="0"/>
          </a:p>
          <a:p>
            <a:pPr>
              <a:lnSpc>
                <a:spcPts val="2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/>
              <a:t>Market surveillance is crucial: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 </a:t>
            </a:r>
            <a:r>
              <a:rPr lang="en-US" sz="1800" dirty="0"/>
              <a:t>label is only meaningful if conformance can be objectively verified and false conformance claims can be prosecuted effectively.</a:t>
            </a:r>
            <a:endParaRPr lang="de-DE" sz="1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6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2.2 Regulation - </a:t>
            </a:r>
            <a:r>
              <a:rPr lang="de-DE" dirty="0" err="1"/>
              <a:t>Pro‘s</a:t>
            </a:r>
            <a:r>
              <a:rPr lang="de-DE" dirty="0"/>
              <a:t> and </a:t>
            </a:r>
            <a:r>
              <a:rPr lang="de-DE" dirty="0" err="1"/>
              <a:t>Con‘s</a:t>
            </a:r>
            <a:r>
              <a:rPr lang="de-DE" dirty="0"/>
              <a:t> (1)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industry should properly implement and update what can be secure.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853F"/>
                </a:solidFill>
              </a:rPr>
              <a:t>Pro's: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Regulation (and certification is one part of it) can help industry to implement a minimum of standards on the whole </a:t>
            </a:r>
            <a:r>
              <a:rPr lang="en-US" dirty="0" smtClean="0"/>
              <a:t>IoT </a:t>
            </a:r>
            <a:r>
              <a:rPr lang="en-US" dirty="0"/>
              <a:t>supply chain, which will lead in more security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 Regulation will raise awareness of stakeholders to implement and security in their products (</a:t>
            </a:r>
            <a:r>
              <a:rPr lang="en-US" dirty="0" smtClean="0"/>
              <a:t>e.g</a:t>
            </a:r>
            <a:r>
              <a:rPr lang="en-US" dirty="0"/>
              <a:t>. as GDPR raising awareness in privacy)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Regulation will protect market players from being cheated by unfair parties gaining competition &amp;</a:t>
            </a:r>
            <a:r>
              <a:rPr lang="en-US" dirty="0" smtClean="0"/>
              <a:t> </a:t>
            </a:r>
            <a:r>
              <a:rPr lang="en-US" dirty="0"/>
              <a:t>by lower costs of unsecure products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0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2.3 Regulation - </a:t>
            </a:r>
            <a:r>
              <a:rPr lang="de-DE" dirty="0" err="1"/>
              <a:t>Pro‘s</a:t>
            </a:r>
            <a:r>
              <a:rPr lang="de-DE" dirty="0"/>
              <a:t> and </a:t>
            </a:r>
            <a:r>
              <a:rPr lang="de-DE" dirty="0" err="1"/>
              <a:t>Con‘s</a:t>
            </a:r>
            <a:r>
              <a:rPr lang="de-DE" dirty="0"/>
              <a:t> (2)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industry should properly implement and update what can be secure.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Con's</a:t>
            </a:r>
            <a:r>
              <a:rPr lang="en-US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Certification in security cannot used to guarantee seal for a safe product - but may be misunderstood by consumers in that way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Certification is a cost factor - inferior startups and </a:t>
            </a:r>
            <a:r>
              <a:rPr lang="en-US" dirty="0" err="1"/>
              <a:t>sme's</a:t>
            </a:r>
            <a:r>
              <a:rPr lang="en-US" dirty="0"/>
              <a:t> but favor large enterprises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Certification guidelines cannot be adopted as fast as the market </a:t>
            </a:r>
            <a:r>
              <a:rPr lang="en-US" dirty="0" err="1"/>
              <a:t>progess</a:t>
            </a:r>
            <a:r>
              <a:rPr lang="en-US" dirty="0"/>
              <a:t> and are always out dated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5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2.3 Regulation - </a:t>
            </a:r>
            <a:r>
              <a:rPr lang="de-DE" dirty="0" err="1"/>
              <a:t>Pro‘s</a:t>
            </a:r>
            <a:r>
              <a:rPr lang="de-DE" dirty="0"/>
              <a:t> and </a:t>
            </a:r>
            <a:r>
              <a:rPr lang="de-DE" dirty="0" err="1"/>
              <a:t>Con‘s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industry should properly implement and update what can be secure.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Recommendations</a:t>
            </a:r>
            <a:r>
              <a:rPr lang="en-US" dirty="0" smtClean="0"/>
              <a:t>: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Regulation similar to the Medical Devices Directive, in which industry can classify IoT applications into risk classes ranging from not critical (harmful) to critical (lethal).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Products with a low risk class can be documented and </a:t>
            </a:r>
            <a:r>
              <a:rPr lang="en-US" b="1" dirty="0"/>
              <a:t>evaluated by the industry itself.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High-quality applications require certain </a:t>
            </a:r>
            <a:r>
              <a:rPr lang="en-US" b="1" dirty="0"/>
              <a:t>internal and external audits</a:t>
            </a:r>
            <a:r>
              <a:rPr lang="en-US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4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 smtClean="0"/>
              <a:t>2.4 NLF and </a:t>
            </a:r>
            <a:r>
              <a:rPr lang="en-US" dirty="0"/>
              <a:t>CE Marking and </a:t>
            </a:r>
            <a:r>
              <a:rPr lang="en-US" dirty="0" smtClean="0"/>
              <a:t>Declaration </a:t>
            </a:r>
            <a:r>
              <a:rPr lang="en-US" dirty="0"/>
              <a:t>of Conformity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Using the </a:t>
            </a:r>
            <a:r>
              <a:rPr lang="en-US" b="1" dirty="0">
                <a:hlinkClick r:id="rId3"/>
              </a:rPr>
              <a:t>New Legislative Framework (NLF) Conformity Assessment Modules </a:t>
            </a:r>
            <a:r>
              <a:rPr lang="en-US" dirty="0"/>
              <a:t>are a perfect toolbox for different product sectors and different risk levels.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</a:t>
            </a:r>
            <a:r>
              <a:rPr lang="en-US" b="1" dirty="0"/>
              <a:t>CE Marking and the Declaration of Conformity </a:t>
            </a:r>
            <a:r>
              <a:rPr lang="en-US" dirty="0"/>
              <a:t>are the visible parts of a flexible compliance scheme successfully implemented and used in EU for over 30 years, in almost all industry sectors.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This approach establishes a same level playing field within the EU.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2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 dirty="0"/>
              <a:t>3. Future challenges of IoT and Industry 4.0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ym typeface="Wingdings" panose="05000000000000000000" pitchFamily="2" charset="2"/>
              </a:rPr>
              <a:t>Industrial security, without cyber security-by-design, security by defaults is no longer acceptable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Otherwise there is a mutual "danger from attacks"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There is also a fundamental need for trustworthy, secure communication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ym typeface="Wingdings" panose="05000000000000000000" pitchFamily="2" charset="2"/>
              </a:rPr>
              <a:t>Long investment periods, traditionally slow technological change cycles in industry and the associated inertia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ym typeface="Wingdings" panose="05000000000000000000" pitchFamily="2" charset="2"/>
              </a:rPr>
              <a:t>Establishing in Europe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dirty="0" smtClean="0">
                <a:sym typeface="Wingdings" panose="05000000000000000000" pitchFamily="2" charset="2"/>
              </a:rPr>
              <a:t>globally the same </a:t>
            </a:r>
            <a:r>
              <a:rPr lang="en-US" dirty="0">
                <a:sym typeface="Wingdings" panose="05000000000000000000" pitchFamily="2" charset="2"/>
              </a:rPr>
              <a:t>scheme of </a:t>
            </a:r>
            <a:r>
              <a:rPr lang="en-US" dirty="0" smtClean="0">
                <a:sym typeface="Wingdings" panose="05000000000000000000" pitchFamily="2" charset="2"/>
              </a:rPr>
              <a:t>trustworthiness and identity (e.g. to foster M2M contracting)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ym typeface="Wingdings" panose="05000000000000000000" pitchFamily="2" charset="2"/>
              </a:rPr>
              <a:t>Secure cross-fields</a:t>
            </a:r>
            <a:r>
              <a:rPr lang="en-US" b="1" dirty="0">
                <a:sym typeface="Wingdings" panose="05000000000000000000" pitchFamily="2" charset="2"/>
              </a:rPr>
              <a:t>, -companies, -countries, -continents, and -sectors </a:t>
            </a:r>
            <a:r>
              <a:rPr lang="en-US" b="1" dirty="0" smtClean="0">
                <a:sym typeface="Wingdings" panose="05000000000000000000" pitchFamily="2" charset="2"/>
              </a:rPr>
              <a:t>commination = Core Industry 4.0 requirement</a:t>
            </a:r>
            <a:br>
              <a:rPr lang="en-US" b="1" dirty="0" smtClean="0">
                <a:sym typeface="Wingdings" panose="05000000000000000000" pitchFamily="2" charset="2"/>
              </a:rPr>
            </a:br>
            <a:r>
              <a:rPr lang="en-US" i="1" dirty="0" smtClean="0">
                <a:sym typeface="Wingdings" panose="05000000000000000000" pitchFamily="2" charset="2"/>
              </a:rPr>
              <a:t>=&gt; “</a:t>
            </a:r>
            <a:r>
              <a:rPr lang="en-US" i="1" dirty="0" err="1" smtClean="0"/>
              <a:t>Interconnectivity’”of</a:t>
            </a:r>
            <a:r>
              <a:rPr lang="en-US" i="1" dirty="0" smtClean="0"/>
              <a:t> </a:t>
            </a:r>
            <a:r>
              <a:rPr lang="en-US" i="1" dirty="0"/>
              <a:t>Industry participants </a:t>
            </a:r>
            <a:endParaRPr lang="en-US" i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ym typeface="Wingdings" panose="05000000000000000000" pitchFamily="2" charset="2"/>
              </a:rPr>
              <a:t>Convergence </a:t>
            </a:r>
            <a:r>
              <a:rPr lang="en-US" dirty="0">
                <a:sym typeface="Wingdings" panose="05000000000000000000" pitchFamily="2" charset="2"/>
              </a:rPr>
              <a:t>of autonomous systems (</a:t>
            </a:r>
            <a:r>
              <a:rPr lang="en-US" dirty="0" smtClean="0">
                <a:sym typeface="Wingdings" panose="05000000000000000000" pitchFamily="2" charset="2"/>
              </a:rPr>
              <a:t>vehicles/cars/everything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ym typeface="Wingdings" panose="05000000000000000000" pitchFamily="2" charset="2"/>
              </a:rPr>
              <a:t>NIS </a:t>
            </a:r>
            <a:r>
              <a:rPr lang="en-US" dirty="0">
                <a:sym typeface="Wingdings" panose="05000000000000000000" pitchFamily="2" charset="2"/>
              </a:rPr>
              <a:t>based IIoT, </a:t>
            </a:r>
            <a:r>
              <a:rPr lang="en-US" dirty="0" smtClean="0">
                <a:sym typeface="Wingdings" panose="05000000000000000000" pitchFamily="2" charset="2"/>
              </a:rPr>
              <a:t>OT &amp; Security </a:t>
            </a:r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de-DE" dirty="0" err="1">
                <a:sym typeface="Wingdings" panose="05000000000000000000" pitchFamily="2" charset="2"/>
              </a:rPr>
              <a:t>equirements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/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(</a:t>
            </a:r>
            <a:r>
              <a:rPr lang="de-DE" dirty="0" err="1" smtClean="0">
                <a:sym typeface="Wingdings" panose="05000000000000000000" pitchFamily="2" charset="2"/>
              </a:rPr>
              <a:t>locally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and </a:t>
            </a:r>
            <a:r>
              <a:rPr lang="de-DE" dirty="0" err="1" smtClean="0">
                <a:sym typeface="Wingdings" panose="05000000000000000000" pitchFamily="2" charset="2"/>
              </a:rPr>
              <a:t>cloud-based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56400" y="3789040"/>
            <a:ext cx="8430442" cy="100811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10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3.1 Excursion </a:t>
            </a:r>
            <a:r>
              <a:rPr lang="en-US" dirty="0"/>
              <a:t>: Avoidance of Stumbling Blocks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number of Industry 4.0 or IIoT projects, as the data foundation for the future projects of many industrial companies, has increased in the last three years.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However, despite the great enthusiasm, these projects have a very high integrative character and their requirements should not be underestimated.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Here are some insights into </a:t>
            </a:r>
            <a:r>
              <a:rPr lang="en-US" dirty="0" smtClean="0"/>
              <a:t>seven </a:t>
            </a:r>
            <a:r>
              <a:rPr lang="en-US" dirty="0"/>
              <a:t>most important stumbling blocks: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5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 smtClean="0"/>
              <a:t>3.2 </a:t>
            </a:r>
            <a:r>
              <a:rPr lang="de-DE" dirty="0" err="1" smtClean="0"/>
              <a:t>Excursion</a:t>
            </a:r>
            <a:r>
              <a:rPr lang="de-DE" dirty="0" smtClean="0"/>
              <a:t> </a:t>
            </a:r>
            <a:r>
              <a:rPr lang="de-DE" dirty="0"/>
              <a:t>: The Seven </a:t>
            </a:r>
            <a:r>
              <a:rPr lang="de-DE" dirty="0" err="1"/>
              <a:t>Mortal</a:t>
            </a:r>
            <a:r>
              <a:rPr lang="de-DE" dirty="0"/>
              <a:t> </a:t>
            </a:r>
            <a:r>
              <a:rPr lang="de-DE" dirty="0" err="1"/>
              <a:t>Sins</a:t>
            </a:r>
            <a:r>
              <a:rPr lang="de-DE" dirty="0"/>
              <a:t> </a:t>
            </a:r>
            <a:r>
              <a:rPr lang="de-DE" dirty="0" smtClean="0"/>
              <a:t>of </a:t>
            </a:r>
            <a:r>
              <a:rPr lang="de-DE" dirty="0"/>
              <a:t>I40 and IIoT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4436696" y="1844898"/>
            <a:ext cx="4059255" cy="38163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b="1" dirty="0"/>
              <a:t>Pride</a:t>
            </a:r>
            <a:r>
              <a:rPr lang="en-US" dirty="0"/>
              <a:t>: totally easy</a:t>
            </a:r>
            <a:endParaRPr lang="en-US" dirty="0" smtClean="0"/>
          </a:p>
          <a:p>
            <a:r>
              <a:rPr lang="en-US" b="1" dirty="0"/>
              <a:t>Greed</a:t>
            </a:r>
            <a:r>
              <a:rPr lang="en-US" dirty="0"/>
              <a:t>: too little time</a:t>
            </a:r>
            <a:endParaRPr lang="en-US" dirty="0" smtClean="0"/>
          </a:p>
          <a:p>
            <a:r>
              <a:rPr lang="en-US" b="1" dirty="0" smtClean="0"/>
              <a:t>Laziness</a:t>
            </a:r>
            <a:r>
              <a:rPr lang="en-US" dirty="0"/>
              <a:t>: </a:t>
            </a:r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tests, agile “planning”, inconsistent management</a:t>
            </a:r>
            <a:endParaRPr lang="en-US" dirty="0" smtClean="0"/>
          </a:p>
          <a:p>
            <a:r>
              <a:rPr lang="en-US" b="1" dirty="0" smtClean="0"/>
              <a:t>Lust</a:t>
            </a:r>
            <a:r>
              <a:rPr lang="en-US" dirty="0"/>
              <a:t>: quick satisfaction without sustainability</a:t>
            </a:r>
            <a:endParaRPr lang="en-US" dirty="0" smtClean="0"/>
          </a:p>
          <a:p>
            <a:r>
              <a:rPr lang="en-US" b="1" dirty="0" smtClean="0"/>
              <a:t>Anger</a:t>
            </a:r>
            <a:r>
              <a:rPr lang="en-US" dirty="0"/>
              <a:t>: </a:t>
            </a:r>
            <a:r>
              <a:rPr lang="en-US" dirty="0" smtClean="0"/>
              <a:t>cancel </a:t>
            </a:r>
            <a:r>
              <a:rPr lang="en-US" dirty="0"/>
              <a:t>the user from the project equation</a:t>
            </a:r>
            <a:endParaRPr lang="en-US" dirty="0" smtClean="0"/>
          </a:p>
          <a:p>
            <a:r>
              <a:rPr lang="en-US" b="1" dirty="0" smtClean="0"/>
              <a:t>Envy</a:t>
            </a:r>
            <a:r>
              <a:rPr lang="en-US" dirty="0"/>
              <a:t>: </a:t>
            </a:r>
            <a:r>
              <a:rPr lang="en-US" dirty="0" smtClean="0"/>
              <a:t>the "soft</a:t>
            </a:r>
            <a:r>
              <a:rPr lang="en-US" dirty="0"/>
              <a:t>" factor is underestimated in many places</a:t>
            </a:r>
            <a:endParaRPr lang="en-US" dirty="0" smtClean="0"/>
          </a:p>
          <a:p>
            <a:r>
              <a:rPr lang="en-US" b="1" dirty="0" smtClean="0"/>
              <a:t>Gluttony</a:t>
            </a:r>
            <a:r>
              <a:rPr lang="en-US" dirty="0" smtClean="0"/>
              <a:t>: </a:t>
            </a:r>
            <a:r>
              <a:rPr lang="de-DE" dirty="0"/>
              <a:t>all 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go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94" y="2781002"/>
            <a:ext cx="3020470" cy="25750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16200000">
            <a:off x="-599611" y="3704141"/>
            <a:ext cx="271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Source: https://de.wikipedia.org/wiki/Bilder_von_Hieronymus_Bosch#/media/File:Hieronymus_Bosch-_</a:t>
            </a:r>
            <a:r>
              <a:rPr lang="de-DE" sz="800" dirty="0" smtClean="0"/>
              <a:t>The_Seven_Deadly_Sins_and_the_Four_Last_Things.JPG</a:t>
            </a:r>
            <a:endParaRPr lang="de-DE" sz="800" dirty="0"/>
          </a:p>
        </p:txBody>
      </p:sp>
      <p:sp>
        <p:nvSpPr>
          <p:cNvPr id="9" name="Textfeld 8"/>
          <p:cNvSpPr txBox="1"/>
          <p:nvPr/>
        </p:nvSpPr>
        <p:spPr>
          <a:xfrm>
            <a:off x="1052320" y="1629454"/>
            <a:ext cx="3020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solidFill>
                  <a:schemeClr val="accent3"/>
                </a:solidFill>
              </a:rPr>
              <a:t>Observations</a:t>
            </a:r>
            <a:endParaRPr lang="de-DE" sz="2200" b="1" dirty="0" smtClean="0">
              <a:solidFill>
                <a:schemeClr val="accent3"/>
              </a:solidFill>
            </a:endParaRPr>
          </a:p>
          <a:p>
            <a:pPr algn="ctr"/>
            <a:r>
              <a:rPr lang="de-DE" sz="2000" dirty="0" err="1" smtClean="0">
                <a:solidFill>
                  <a:schemeClr val="accent3"/>
                </a:solidFill>
              </a:rPr>
              <a:t>By</a:t>
            </a:r>
            <a:r>
              <a:rPr lang="de-DE" sz="2000" dirty="0" smtClean="0">
                <a:solidFill>
                  <a:schemeClr val="accent3"/>
                </a:solidFill>
              </a:rPr>
              <a:t> Hieronymus </a:t>
            </a:r>
            <a:r>
              <a:rPr lang="de-DE" sz="2000" dirty="0">
                <a:solidFill>
                  <a:schemeClr val="accent3"/>
                </a:solidFill>
              </a:rPr>
              <a:t>Bosch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80712" y="1630035"/>
            <a:ext cx="3915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solidFill>
                  <a:schemeClr val="accent3"/>
                </a:solidFill>
              </a:rPr>
              <a:t>Sins</a:t>
            </a:r>
            <a:endParaRPr lang="de-DE" sz="2200" b="1" dirty="0">
              <a:solidFill>
                <a:schemeClr val="accent3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7158" y="1412776"/>
            <a:ext cx="8429684" cy="439248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5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 dirty="0"/>
              <a:t>4. </a:t>
            </a:r>
            <a:r>
              <a:rPr lang="en-GB" dirty="0" smtClean="0"/>
              <a:t>Maturity </a:t>
            </a:r>
            <a:r>
              <a:rPr lang="en-GB" dirty="0"/>
              <a:t>of EU Cyber Security Market </a:t>
            </a:r>
            <a:br>
              <a:rPr lang="en-GB" dirty="0"/>
            </a:br>
            <a:r>
              <a:rPr lang="en-GB" sz="2000" dirty="0"/>
              <a:t>Future Challenges of IoT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56400" y="1268760"/>
            <a:ext cx="8587548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IIoT </a:t>
            </a:r>
            <a:r>
              <a:rPr lang="de-DE" dirty="0" smtClean="0"/>
              <a:t>and </a:t>
            </a:r>
            <a:r>
              <a:rPr lang="de-DE" dirty="0"/>
              <a:t>I4.0 </a:t>
            </a:r>
            <a:r>
              <a:rPr lang="de-DE" dirty="0" err="1"/>
              <a:t>are</a:t>
            </a:r>
            <a:r>
              <a:rPr lang="de-DE" dirty="0"/>
              <a:t> different </a:t>
            </a:r>
            <a:r>
              <a:rPr lang="de-DE" dirty="0" smtClean="0"/>
              <a:t>- but will </a:t>
            </a:r>
            <a:r>
              <a:rPr lang="de-DE" dirty="0" err="1"/>
              <a:t>align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European I40 initiatives not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aligned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Security </a:t>
            </a:r>
            <a:r>
              <a:rPr lang="en-US" dirty="0"/>
              <a:t>results have already broken into many parts - the effort to fix them is a long story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Industrial </a:t>
            </a:r>
            <a:r>
              <a:rPr lang="de-DE" dirty="0" err="1"/>
              <a:t>networks</a:t>
            </a:r>
            <a:r>
              <a:rPr lang="de-DE" dirty="0"/>
              <a:t> </a:t>
            </a:r>
            <a:r>
              <a:rPr lang="de-DE" dirty="0" smtClean="0"/>
              <a:t>and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like IEC 62443 (Industrial Security)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Digital </a:t>
            </a:r>
            <a:r>
              <a:rPr lang="de-DE" dirty="0" err="1"/>
              <a:t>transformation</a:t>
            </a:r>
            <a:r>
              <a:rPr lang="de-DE" dirty="0"/>
              <a:t> </a:t>
            </a:r>
            <a:r>
              <a:rPr lang="en-US" dirty="0"/>
              <a:t>takes a global understanding of </a:t>
            </a:r>
            <a:r>
              <a:rPr lang="en-US" dirty="0"/>
              <a:t>future industrial </a:t>
            </a:r>
            <a:r>
              <a:rPr lang="en-US" dirty="0"/>
              <a:t>requirements</a:t>
            </a:r>
            <a:r>
              <a:rPr lang="de-DE" dirty="0"/>
              <a:t> </a:t>
            </a:r>
          </a:p>
          <a:p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BTW: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 smtClean="0"/>
              <a:t> </a:t>
            </a:r>
            <a:r>
              <a:rPr lang="de-DE" dirty="0"/>
              <a:t>China Cybersecurity Law (CSL), e.g. Data Storage </a:t>
            </a:r>
            <a:r>
              <a:rPr lang="de-DE" dirty="0" smtClean="0"/>
              <a:t>Locations, Exchange, Encryption, DRM, etc.?</a:t>
            </a:r>
            <a:endParaRPr lang="de-DE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3568" y="4797152"/>
            <a:ext cx="7746084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7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 dirty="0"/>
              <a:t>5. Takeaway: </a:t>
            </a:r>
            <a:r>
              <a:rPr lang="en-GB" dirty="0" smtClean="0"/>
              <a:t>Developments </a:t>
            </a:r>
            <a:r>
              <a:rPr lang="en-GB" dirty="0"/>
              <a:t>&amp; Business Opportunities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Understanding of high </a:t>
            </a:r>
            <a:r>
              <a:rPr lang="en-US" b="1" dirty="0"/>
              <a:t>innovation speed </a:t>
            </a:r>
            <a:r>
              <a:rPr lang="en-US" dirty="0"/>
              <a:t>and excellence in the production of easy-to-use, secure and powerful products based on </a:t>
            </a:r>
            <a:r>
              <a:rPr lang="en-US" b="1" dirty="0"/>
              <a:t>secure IIoT </a:t>
            </a:r>
            <a:r>
              <a:rPr lang="en-US" dirty="0"/>
              <a:t>and </a:t>
            </a:r>
            <a:r>
              <a:rPr lang="en-US" b="1" dirty="0"/>
              <a:t>advanced I40 </a:t>
            </a:r>
            <a:r>
              <a:rPr lang="en-US" dirty="0" smtClean="0"/>
              <a:t>processes</a:t>
            </a:r>
            <a:r>
              <a:rPr lang="en-US" dirty="0"/>
              <a:t>..</a:t>
            </a:r>
            <a:r>
              <a:rPr lang="en-GB" dirty="0" smtClean="0"/>
              <a:t>(</a:t>
            </a:r>
            <a:r>
              <a:rPr lang="en-GB" dirty="0" smtClean="0">
                <a:hlinkClick r:id="rId3"/>
              </a:rPr>
              <a:t>link</a:t>
            </a:r>
            <a:r>
              <a:rPr lang="en-GB" dirty="0" smtClean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Trustworthiness</a:t>
            </a:r>
            <a:r>
              <a:rPr lang="en-US" dirty="0"/>
              <a:t> of products, solutions, and communication is a key issue for industries and their customers. The </a:t>
            </a:r>
            <a:r>
              <a:rPr lang="en-US" b="1" dirty="0"/>
              <a:t>integrity</a:t>
            </a:r>
            <a:r>
              <a:rPr lang="en-US" dirty="0"/>
              <a:t> of the value chain is necessary, such that end users can have confidence in its security. 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Worldwide harmonization</a:t>
            </a:r>
            <a:r>
              <a:rPr lang="en-US" dirty="0"/>
              <a:t>: </a:t>
            </a:r>
            <a:r>
              <a:rPr lang="en-US" dirty="0"/>
              <a:t>International </a:t>
            </a:r>
            <a:r>
              <a:rPr lang="en-US" dirty="0"/>
              <a:t>trade regulations need to be transparent and harmonized. </a:t>
            </a:r>
            <a:r>
              <a:rPr lang="en-US" dirty="0"/>
              <a:t>There should </a:t>
            </a:r>
            <a:r>
              <a:rPr lang="en-US" dirty="0"/>
              <a:t>not be excessive examination and censorship by governments and secure international industrial cooperation facilitated. </a:t>
            </a:r>
            <a:r>
              <a:rPr lang="en-US" dirty="0"/>
              <a:t>It is not feasible for single countries to work in isolation regarding security in global IIoT/Industrie 4.0.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Supply </a:t>
            </a:r>
            <a:r>
              <a:rPr lang="en-US" b="1" dirty="0"/>
              <a:t>structures </a:t>
            </a:r>
            <a:r>
              <a:rPr lang="en-US" dirty="0"/>
              <a:t>are spread across a variety of countries. </a:t>
            </a:r>
            <a:r>
              <a:rPr lang="en-US" dirty="0"/>
              <a:t>Machines and plants are sold all over the world. </a:t>
            </a:r>
            <a:r>
              <a:rPr lang="en-US" dirty="0"/>
              <a:t>Neither the business sphere of global companies, nor the cyber-attacks themselves stop at international borders.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 </a:t>
            </a:r>
            <a:r>
              <a:rPr lang="en-US" dirty="0"/>
              <a:t>harmonized approach based on </a:t>
            </a:r>
            <a:r>
              <a:rPr lang="en-US" b="1" dirty="0"/>
              <a:t>international standards </a:t>
            </a:r>
            <a:r>
              <a:rPr lang="en-US" dirty="0"/>
              <a:t>at international level is the only way to achieve consistent and trustful security levels, including small and medium-sized companies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40124" y="5985574"/>
            <a:ext cx="10657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https://www.plattform-i40.de/I40/Redaktion/DE/Downloads/Publikation/Secure-Industrial-Internet-of-Things.pdf;jsessionid=D514264472E673CC0ABF352F35C7F2C9?__blob=publicationFile&amp;v=4</a:t>
            </a:r>
          </a:p>
        </p:txBody>
      </p:sp>
    </p:spTree>
    <p:extLst>
      <p:ext uri="{BB962C8B-B14F-4D97-AF65-F5344CB8AC3E}">
        <p14:creationId xmlns:p14="http://schemas.microsoft.com/office/powerpoint/2010/main" val="3490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29652" y="6415200"/>
            <a:ext cx="514296" cy="285752"/>
          </a:xfrm>
          <a:prstGeom prst="rect">
            <a:avLst/>
          </a:prstGeom>
        </p:spPr>
        <p:txBody>
          <a:bodyPr/>
          <a:lstStyle/>
          <a:p>
            <a:fld id="{17A9B3F3-0CDD-4032-910D-70E772557002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pPr algn="ctr"/>
            <a:r>
              <a:rPr lang="en-US" b="1" dirty="0" smtClean="0"/>
              <a:t>AIOTI WG </a:t>
            </a:r>
            <a:r>
              <a:rPr lang="en-US" b="1" dirty="0"/>
              <a:t>C</a:t>
            </a:r>
            <a:r>
              <a:rPr lang="en-US" b="1" dirty="0" smtClean="0"/>
              <a:t>ross Cutting Structure</a:t>
            </a:r>
            <a:endParaRPr lang="en-US" b="1" dirty="0"/>
          </a:p>
        </p:txBody>
      </p:sp>
      <p:pic>
        <p:nvPicPr>
          <p:cNvPr id="6" name="Picture 5" descr="AIOTI_Over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37788"/>
            <a:ext cx="8604448" cy="319467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236296" y="1521764"/>
            <a:ext cx="504056" cy="3744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63688" y="2097827"/>
            <a:ext cx="2592288" cy="25202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cxnSp>
        <p:nvCxnSpPr>
          <p:cNvPr id="9" name="Gekrümmter Verbinder 8"/>
          <p:cNvCxnSpPr>
            <a:stCxn id="8" idx="2"/>
            <a:endCxn id="3" idx="2"/>
          </p:cNvCxnSpPr>
          <p:nvPr/>
        </p:nvCxnSpPr>
        <p:spPr>
          <a:xfrm rot="16200000" flipH="1">
            <a:off x="4950042" y="2727898"/>
            <a:ext cx="648072" cy="4428492"/>
          </a:xfrm>
          <a:prstGeom prst="curvedConnector3">
            <a:avLst>
              <a:gd name="adj1" fmla="val 194443"/>
            </a:avLst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691680" y="118321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2060"/>
                </a:solidFill>
              </a:rPr>
              <a:t>Horizontal WGs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815561" y="1183210"/>
            <a:ext cx="4791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rgbClr val="002060"/>
                </a:solidFill>
              </a:rPr>
              <a:t>Vertical</a:t>
            </a:r>
            <a:r>
              <a:rPr lang="de-DE" sz="1600" b="1" dirty="0" smtClean="0">
                <a:solidFill>
                  <a:srgbClr val="002060"/>
                </a:solidFill>
              </a:rPr>
              <a:t> </a:t>
            </a:r>
            <a:r>
              <a:rPr lang="de-DE" sz="1600" b="1" dirty="0" smtClean="0">
                <a:solidFill>
                  <a:srgbClr val="002060"/>
                </a:solidFill>
              </a:rPr>
              <a:t>WGs</a:t>
            </a:r>
            <a:endParaRPr lang="de-D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51520" y="692696"/>
            <a:ext cx="8429683" cy="511256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Many </a:t>
            </a:r>
            <a:r>
              <a:rPr lang="en-US" sz="4400" b="1" dirty="0"/>
              <a:t>thanks for your </a:t>
            </a:r>
            <a:r>
              <a:rPr lang="en-US" sz="4400" b="1" dirty="0" smtClean="0"/>
              <a:t>patience!</a:t>
            </a:r>
          </a:p>
          <a:p>
            <a:pPr marL="0" indent="0" algn="ctr">
              <a:buNone/>
            </a:pPr>
            <a:r>
              <a:rPr lang="en-US" sz="4400" b="1" dirty="0" smtClean="0"/>
              <a:t> </a:t>
            </a:r>
          </a:p>
          <a:p>
            <a:pPr marL="0" indent="0" algn="ctr">
              <a:buNone/>
            </a:pPr>
            <a:r>
              <a:rPr lang="en-GB" sz="3600" dirty="0" smtClean="0"/>
              <a:t>We </a:t>
            </a:r>
            <a:r>
              <a:rPr lang="en-GB" sz="3600" dirty="0"/>
              <a:t>very much look forward </a:t>
            </a:r>
            <a:br>
              <a:rPr lang="en-GB" sz="3600" dirty="0"/>
            </a:br>
            <a:r>
              <a:rPr lang="en-GB" sz="3600" dirty="0"/>
              <a:t>to active collaboration</a:t>
            </a:r>
          </a:p>
          <a:p>
            <a:pPr marL="0" indent="0" algn="ctr">
              <a:buNone/>
            </a:pPr>
            <a:r>
              <a:rPr lang="en-GB" sz="3600" i="1" dirty="0">
                <a:hlinkClick r:id="rId3"/>
              </a:rPr>
              <a:t>https://aioti.eu</a:t>
            </a:r>
            <a:r>
              <a:rPr lang="en-GB" sz="3600" i="1" dirty="0" smtClean="0">
                <a:hlinkClick r:id="rId3"/>
              </a:rPr>
              <a:t>/</a:t>
            </a:r>
            <a:endParaRPr lang="en-GB" sz="3600" i="1" dirty="0" smtClean="0"/>
          </a:p>
          <a:p>
            <a:pPr marL="0" indent="0" algn="ctr">
              <a:buNone/>
            </a:pPr>
            <a:endParaRPr lang="en-GB" sz="3600" i="1" dirty="0"/>
          </a:p>
          <a:p>
            <a:pPr marL="0" indent="0" algn="ctr">
              <a:buNone/>
            </a:pPr>
            <a:r>
              <a:rPr lang="en-GB" sz="3600" dirty="0"/>
              <a:t>Contact: </a:t>
            </a:r>
            <a:r>
              <a:rPr lang="en-GB" sz="3600" dirty="0" smtClean="0"/>
              <a:t>Thomas Walloschke </a:t>
            </a:r>
            <a:r>
              <a:rPr lang="en-GB" sz="3600" dirty="0"/>
              <a:t>at</a:t>
            </a:r>
          </a:p>
          <a:p>
            <a:pPr marL="0" indent="0" algn="ctr">
              <a:buNone/>
            </a:pPr>
            <a:r>
              <a:rPr lang="en-GB" sz="3600" i="1" dirty="0" smtClean="0">
                <a:hlinkClick r:id="rId4"/>
              </a:rPr>
              <a:t>Thomas.Walloschke@ts.fujitsu.com</a:t>
            </a:r>
            <a:endParaRPr lang="en-GB" sz="3600" i="1" dirty="0" smtClean="0"/>
          </a:p>
          <a:p>
            <a:pPr marL="0" indent="0" algn="ctr">
              <a:buNone/>
            </a:pPr>
            <a:endParaRPr lang="en-GB" sz="4400" i="1" dirty="0"/>
          </a:p>
          <a:p>
            <a:pPr marL="0" indent="0" algn="ctr">
              <a:buNone/>
            </a:pPr>
            <a:endParaRPr lang="en-GB" sz="4400" i="1" dirty="0"/>
          </a:p>
          <a:p>
            <a:pPr algn="ctr"/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4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5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 smtClean="0"/>
              <a:t>AIOTI Mission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 algn="just">
              <a:buFont typeface="Symbol"/>
              <a:buChar char=""/>
            </a:pPr>
            <a:endParaRPr lang="en-GB" dirty="0" smtClean="0">
              <a:ea typeface="Calibri"/>
            </a:endParaRPr>
          </a:p>
          <a:p>
            <a:pPr lvl="0" algn="just">
              <a:buFont typeface="Symbol"/>
              <a:buChar char=""/>
            </a:pPr>
            <a:r>
              <a:rPr lang="en-GB" dirty="0" smtClean="0">
                <a:ea typeface="Calibri"/>
              </a:rPr>
              <a:t>Develop </a:t>
            </a:r>
            <a:r>
              <a:rPr lang="en-GB" dirty="0">
                <a:ea typeface="Calibri"/>
              </a:rPr>
              <a:t>IoT ecosystems across vertical silos including </a:t>
            </a:r>
            <a:r>
              <a:rPr lang="en-GB" dirty="0" err="1">
                <a:ea typeface="Calibri"/>
              </a:rPr>
              <a:t>startups</a:t>
            </a:r>
            <a:r>
              <a:rPr lang="en-GB" dirty="0">
                <a:ea typeface="Calibri"/>
              </a:rPr>
              <a:t> and SMEs. </a:t>
            </a:r>
            <a:endParaRPr lang="en-US" dirty="0">
              <a:ea typeface="Calibri"/>
            </a:endParaRPr>
          </a:p>
          <a:p>
            <a:pPr lvl="0" algn="just">
              <a:buFont typeface="Symbol"/>
              <a:buChar char=""/>
            </a:pPr>
            <a:r>
              <a:rPr lang="en-GB" dirty="0">
                <a:ea typeface="Calibri"/>
              </a:rPr>
              <a:t>Identify, communicate and champion EU spearheads to speed up the take up of IoT.</a:t>
            </a:r>
            <a:endParaRPr lang="en-US" dirty="0">
              <a:ea typeface="Calibri"/>
            </a:endParaRPr>
          </a:p>
          <a:p>
            <a:pPr lvl="0" algn="just">
              <a:buFont typeface="Symbol"/>
              <a:buChar char=""/>
            </a:pPr>
            <a:r>
              <a:rPr lang="en-GB" dirty="0">
                <a:ea typeface="Calibri"/>
              </a:rPr>
              <a:t>Mapping and bridging global, EU and Members States’ IoT innovation activities.</a:t>
            </a:r>
            <a:endParaRPr lang="en-US" dirty="0">
              <a:ea typeface="Calibri"/>
            </a:endParaRPr>
          </a:p>
          <a:p>
            <a:pPr lvl="0" algn="just">
              <a:spcAft>
                <a:spcPts val="1000"/>
              </a:spcAft>
              <a:buFont typeface="Symbol"/>
              <a:buChar char=""/>
            </a:pPr>
            <a:r>
              <a:rPr lang="en-GB" dirty="0">
                <a:ea typeface="Calibri"/>
              </a:rPr>
              <a:t>Gather evidence on market obstacles for IoT deployment in a Digital Single Market context. </a:t>
            </a:r>
            <a:endParaRPr lang="en-US" dirty="0" smtClean="0">
              <a:ea typeface="Calibri"/>
            </a:endParaRPr>
          </a:p>
          <a:p>
            <a:pPr lvl="0" algn="just">
              <a:spcAft>
                <a:spcPts val="1000"/>
              </a:spcAft>
              <a:buFont typeface="Symbol"/>
              <a:buChar char=""/>
            </a:pPr>
            <a:r>
              <a:rPr lang="en-GB" dirty="0" smtClean="0">
                <a:ea typeface="Calibri"/>
              </a:rPr>
              <a:t>Shape research policy </a:t>
            </a:r>
            <a:r>
              <a:rPr lang="en-GB" dirty="0">
                <a:ea typeface="Calibri"/>
              </a:rPr>
              <a:t>to foster experimentation, replication and deployment and to support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4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>
          <a:xfrm>
            <a:off x="992125" y="3853543"/>
            <a:ext cx="3184398" cy="2054332"/>
          </a:xfrm>
          <a:prstGeom prst="roundRect">
            <a:avLst>
              <a:gd name="adj" fmla="val 4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992124" y="2720246"/>
          <a:ext cx="3184398" cy="105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eck 3"/>
          <p:cNvSpPr/>
          <p:nvPr/>
        </p:nvSpPr>
        <p:spPr>
          <a:xfrm>
            <a:off x="636815" y="713232"/>
            <a:ext cx="7862207" cy="55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de-DE" sz="135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" y="1002527"/>
            <a:ext cx="1681844" cy="257883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 flipV="1">
            <a:off x="636814" y="1252776"/>
            <a:ext cx="7935686" cy="15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Inhaltsplatzhalter 6"/>
          <p:cNvGraphicFramePr>
            <a:graphicFrameLocks/>
          </p:cNvGraphicFramePr>
          <p:nvPr>
            <p:extLst/>
          </p:nvPr>
        </p:nvGraphicFramePr>
        <p:xfrm>
          <a:off x="4846320" y="2720245"/>
          <a:ext cx="2135124" cy="105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992124" y="2139257"/>
            <a:ext cx="598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Industrial IoT (IIoT)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18646" y="2460397"/>
            <a:ext cx="31843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dirty="0">
                <a:solidFill>
                  <a:srgbClr val="4472C4"/>
                </a:solidFill>
              </a:rPr>
              <a:t>Action Line 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72842" y="2448046"/>
            <a:ext cx="2135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dirty="0">
                <a:solidFill>
                  <a:srgbClr val="4472C4"/>
                </a:solidFill>
              </a:rPr>
              <a:t>Action Line 2</a:t>
            </a:r>
          </a:p>
        </p:txBody>
      </p:sp>
      <p:cxnSp>
        <p:nvCxnSpPr>
          <p:cNvPr id="13" name="Gerader Verbinder 12"/>
          <p:cNvCxnSpPr/>
          <p:nvPr/>
        </p:nvCxnSpPr>
        <p:spPr>
          <a:xfrm>
            <a:off x="1062990" y="2440793"/>
            <a:ext cx="5918454" cy="6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321682" y="5630875"/>
            <a:ext cx="2135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dirty="0"/>
              <a:t> 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19050" b="-1"/>
          <a:stretch/>
        </p:blipFill>
        <p:spPr>
          <a:xfrm>
            <a:off x="4853644" y="5127172"/>
            <a:ext cx="1067720" cy="68487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6320" y="4133972"/>
            <a:ext cx="1070686" cy="90339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1163" y="4006640"/>
            <a:ext cx="2878401" cy="1716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60" y="5109574"/>
            <a:ext cx="1683830" cy="70247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3" b="11966"/>
          <a:stretch/>
        </p:blipFill>
        <p:spPr>
          <a:xfrm>
            <a:off x="5988202" y="4006640"/>
            <a:ext cx="1693245" cy="1030722"/>
          </a:xfrm>
          <a:prstGeom prst="rect">
            <a:avLst/>
          </a:prstGeom>
        </p:spPr>
      </p:pic>
      <p:sp>
        <p:nvSpPr>
          <p:cNvPr id="23" name="Abgerundetes Rechteck 22"/>
          <p:cNvSpPr/>
          <p:nvPr/>
        </p:nvSpPr>
        <p:spPr>
          <a:xfrm>
            <a:off x="4723199" y="3853540"/>
            <a:ext cx="3184398" cy="2054332"/>
          </a:xfrm>
          <a:prstGeom prst="roundRect">
            <a:avLst>
              <a:gd name="adj" fmla="val 4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40" name="Gruppieren 39"/>
          <p:cNvGrpSpPr/>
          <p:nvPr/>
        </p:nvGrpSpPr>
        <p:grpSpPr>
          <a:xfrm>
            <a:off x="946404" y="2712898"/>
            <a:ext cx="6799542" cy="3203138"/>
            <a:chOff x="1261872" y="2474198"/>
            <a:chExt cx="9066056" cy="4270850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1261872" y="2474198"/>
              <a:ext cx="9066056" cy="4270850"/>
              <a:chOff x="1261872" y="2474198"/>
              <a:chExt cx="9066056" cy="4270850"/>
            </a:xfrm>
          </p:grpSpPr>
          <p:grpSp>
            <p:nvGrpSpPr>
              <p:cNvPr id="35" name="Gruppieren 34"/>
              <p:cNvGrpSpPr/>
              <p:nvPr/>
            </p:nvGrpSpPr>
            <p:grpSpPr>
              <a:xfrm>
                <a:off x="1261872" y="2474198"/>
                <a:ext cx="9066056" cy="4132198"/>
                <a:chOff x="1257520" y="2474198"/>
                <a:chExt cx="9066056" cy="4132198"/>
              </a:xfrm>
            </p:grpSpPr>
            <p:grpSp>
              <p:nvGrpSpPr>
                <p:cNvPr id="33" name="Gruppieren 32"/>
                <p:cNvGrpSpPr/>
                <p:nvPr/>
              </p:nvGrpSpPr>
              <p:grpSpPr>
                <a:xfrm>
                  <a:off x="1257520" y="2474198"/>
                  <a:ext cx="8071535" cy="4013689"/>
                  <a:chOff x="1257520" y="2474198"/>
                  <a:chExt cx="8071535" cy="4013689"/>
                </a:xfrm>
              </p:grpSpPr>
              <p:grpSp>
                <p:nvGrpSpPr>
                  <p:cNvPr id="27" name="Gruppieren 26"/>
                  <p:cNvGrpSpPr/>
                  <p:nvPr/>
                </p:nvGrpSpPr>
                <p:grpSpPr>
                  <a:xfrm>
                    <a:off x="1257520" y="2474198"/>
                    <a:ext cx="8071535" cy="1412003"/>
                    <a:chOff x="1257520" y="2474198"/>
                    <a:chExt cx="8071535" cy="1412003"/>
                  </a:xfrm>
                </p:grpSpPr>
                <p:sp>
                  <p:nvSpPr>
                    <p:cNvPr id="24" name="Abgerundetes Rechteck 23"/>
                    <p:cNvSpPr/>
                    <p:nvPr/>
                  </p:nvSpPr>
                  <p:spPr>
                    <a:xfrm>
                      <a:off x="1257520" y="2485088"/>
                      <a:ext cx="2944368" cy="1401113"/>
                    </a:xfrm>
                    <a:prstGeom prst="roundRect">
                      <a:avLst/>
                    </a:prstGeom>
                    <a:solidFill>
                      <a:schemeClr val="bg1">
                        <a:alpha val="67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350"/>
                    </a:p>
                  </p:txBody>
                </p:sp>
                <p:sp>
                  <p:nvSpPr>
                    <p:cNvPr id="26" name="Abgerundetes Rechteck 25"/>
                    <p:cNvSpPr/>
                    <p:nvPr/>
                  </p:nvSpPr>
                  <p:spPr>
                    <a:xfrm>
                      <a:off x="6384687" y="2474198"/>
                      <a:ext cx="2944368" cy="1401113"/>
                    </a:xfrm>
                    <a:prstGeom prst="roundRect">
                      <a:avLst/>
                    </a:prstGeom>
                    <a:solidFill>
                      <a:schemeClr val="bg1">
                        <a:alpha val="67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350"/>
                    </a:p>
                  </p:txBody>
                </p:sp>
              </p:grpSp>
              <p:grpSp>
                <p:nvGrpSpPr>
                  <p:cNvPr id="32" name="Gruppieren 31"/>
                  <p:cNvGrpSpPr/>
                  <p:nvPr/>
                </p:nvGrpSpPr>
                <p:grpSpPr>
                  <a:xfrm>
                    <a:off x="1534884" y="4139632"/>
                    <a:ext cx="3741835" cy="2348255"/>
                    <a:chOff x="1534884" y="4139632"/>
                    <a:chExt cx="3741835" cy="2348255"/>
                  </a:xfrm>
                </p:grpSpPr>
                <p:grpSp>
                  <p:nvGrpSpPr>
                    <p:cNvPr id="30" name="Gruppieren 29"/>
                    <p:cNvGrpSpPr/>
                    <p:nvPr/>
                  </p:nvGrpSpPr>
                  <p:grpSpPr>
                    <a:xfrm>
                      <a:off x="1534884" y="4139632"/>
                      <a:ext cx="3741835" cy="2348255"/>
                      <a:chOff x="1534884" y="4139632"/>
                      <a:chExt cx="3741835" cy="2348255"/>
                    </a:xfrm>
                  </p:grpSpPr>
                  <p:sp>
                    <p:nvSpPr>
                      <p:cNvPr id="29" name="Rechteck 28"/>
                      <p:cNvSpPr/>
                      <p:nvPr/>
                    </p:nvSpPr>
                    <p:spPr>
                      <a:xfrm>
                        <a:off x="1534884" y="4139632"/>
                        <a:ext cx="3732060" cy="23482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 sz="1350"/>
                      </a:p>
                    </p:txBody>
                  </p:sp>
                  <p:pic>
                    <p:nvPicPr>
                      <p:cNvPr id="28" name="Grafik 27"/>
                      <p:cNvPicPr>
                        <a:picLocks noChangeAspect="1"/>
                      </p:cNvPicPr>
                      <p:nvPr/>
                    </p:nvPicPr>
                    <p:blipFill>
                      <a:blip r:embed="rId20">
                        <a:duotone>
                          <a:schemeClr val="accent1">
                            <a:shade val="45000"/>
                            <a:satMod val="135000"/>
                          </a:schemeClr>
                          <a:prstClr val="white"/>
                        </a:duotone>
                      </a:blip>
                      <a:stretch>
                        <a:fillRect/>
                      </a:stretch>
                    </p:blipFill>
                    <p:spPr>
                      <a:xfrm>
                        <a:off x="1671413" y="4779627"/>
                        <a:ext cx="3605306" cy="1679151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1" name="Grafik 30"/>
                    <p:cNvPicPr>
                      <a:picLocks noChangeAspect="1"/>
                    </p:cNvPicPr>
                    <p:nvPr/>
                  </p:nvPicPr>
                  <p:blipFill>
                    <a:blip r:embed="rId21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1668366" y="4196917"/>
                      <a:ext cx="3534570" cy="509905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34" name="Rechteck 33"/>
                <p:cNvSpPr/>
                <p:nvPr/>
              </p:nvSpPr>
              <p:spPr>
                <a:xfrm>
                  <a:off x="6384687" y="4196917"/>
                  <a:ext cx="3938889" cy="2409479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36" name="Abgerundetes Rechteck 35"/>
              <p:cNvSpPr/>
              <p:nvPr/>
            </p:nvSpPr>
            <p:spPr>
              <a:xfrm>
                <a:off x="1322829" y="4005939"/>
                <a:ext cx="4245864" cy="2739109"/>
              </a:xfrm>
              <a:prstGeom prst="roundRect">
                <a:avLst>
                  <a:gd name="adj" fmla="val 4744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39" name="Abgerundetes Rechteck 38"/>
            <p:cNvSpPr/>
            <p:nvPr/>
          </p:nvSpPr>
          <p:spPr>
            <a:xfrm>
              <a:off x="4206240" y="2483993"/>
              <a:ext cx="1362456" cy="140220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447C"/>
                </a:solidFill>
              </a:rPr>
              <a:t>AIOTI Working </a:t>
            </a:r>
            <a:r>
              <a:rPr lang="en-GB" dirty="0" smtClean="0">
                <a:solidFill>
                  <a:srgbClr val="00447C"/>
                </a:solidFill>
              </a:rPr>
              <a:t>Group</a:t>
            </a:r>
            <a:endParaRPr lang="de-DE" dirty="0"/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701329" y="1463869"/>
            <a:ext cx="842968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mtClean="0"/>
              <a:t>WG11: Smart Manufacturing Industry</a:t>
            </a:r>
            <a:endParaRPr lang="de-DE" sz="1350" dirty="0"/>
          </a:p>
        </p:txBody>
      </p:sp>
      <p:sp>
        <p:nvSpPr>
          <p:cNvPr id="41" name="Rectangle 4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42" name="Group 1"/>
          <p:cNvGrpSpPr/>
          <p:nvPr/>
        </p:nvGrpSpPr>
        <p:grpSpPr>
          <a:xfrm>
            <a:off x="251520" y="6259378"/>
            <a:ext cx="8098572" cy="553998"/>
            <a:chOff x="251520" y="6259378"/>
            <a:chExt cx="8098572" cy="553998"/>
          </a:xfrm>
        </p:grpSpPr>
        <p:sp>
          <p:nvSpPr>
            <p:cNvPr id="43" name="TextBox 6"/>
            <p:cNvSpPr txBox="1"/>
            <p:nvPr userDrawn="1"/>
          </p:nvSpPr>
          <p:spPr>
            <a:xfrm>
              <a:off x="861244" y="6259378"/>
              <a:ext cx="7488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AIOTI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ALLIANCE FOR INTERNET OF THINGS INNOVATION</a:t>
              </a: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14090"/>
              <a:ext cx="648072" cy="468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7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>
          <a:xfrm>
            <a:off x="318780" y="1196752"/>
            <a:ext cx="8357676" cy="4664058"/>
          </a:xfrm>
        </p:spPr>
        <p:txBody>
          <a:bodyPr/>
          <a:lstStyle/>
          <a:p>
            <a:pPr marL="360000" indent="-36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GB" sz="2400" b="0" dirty="0">
                <a:solidFill>
                  <a:schemeClr val="accent3"/>
                </a:solidFill>
              </a:rPr>
              <a:t>Meeting with the </a:t>
            </a:r>
            <a:r>
              <a:rPr lang="en-GB" sz="2400" b="0" dirty="0" err="1">
                <a:solidFill>
                  <a:schemeClr val="accent3"/>
                </a:solidFill>
              </a:rPr>
              <a:t>Parlamentary</a:t>
            </a:r>
            <a:r>
              <a:rPr lang="en-GB" sz="2400" b="0" dirty="0">
                <a:solidFill>
                  <a:schemeClr val="accent3"/>
                </a:solidFill>
              </a:rPr>
              <a:t> Vice-Minister of Economy, Trade and Industry (</a:t>
            </a:r>
            <a:r>
              <a:rPr lang="en-GB" sz="2400" b="0" dirty="0" smtClean="0">
                <a:solidFill>
                  <a:schemeClr val="accent3"/>
                </a:solidFill>
              </a:rPr>
              <a:t>METI, Japan), Mr. </a:t>
            </a:r>
            <a:r>
              <a:rPr lang="en-GB" sz="2400" b="0" dirty="0" err="1" smtClean="0">
                <a:solidFill>
                  <a:schemeClr val="accent3"/>
                </a:solidFill>
              </a:rPr>
              <a:t>Daisaku</a:t>
            </a:r>
            <a:r>
              <a:rPr lang="en-GB" sz="2400" b="0" dirty="0" smtClean="0">
                <a:solidFill>
                  <a:schemeClr val="accent3"/>
                </a:solidFill>
              </a:rPr>
              <a:t> </a:t>
            </a:r>
            <a:r>
              <a:rPr lang="en-GB" sz="2400" b="0" dirty="0" err="1" smtClean="0">
                <a:solidFill>
                  <a:schemeClr val="accent3"/>
                </a:solidFill>
              </a:rPr>
              <a:t>Hiraki</a:t>
            </a:r>
            <a:endParaRPr lang="en-GB" sz="2400" b="0" dirty="0" smtClean="0">
              <a:solidFill>
                <a:schemeClr val="accent3"/>
              </a:solidFill>
            </a:endParaRP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en-GB" sz="3200" b="0" dirty="0">
              <a:solidFill>
                <a:schemeClr val="accent3"/>
              </a:solidFill>
            </a:endParaRP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en-GB" sz="3200" b="0" dirty="0" smtClean="0">
              <a:solidFill>
                <a:schemeClr val="accent3"/>
              </a:solidFill>
            </a:endParaRP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de-DE" sz="3200" b="0" dirty="0" smtClean="0">
              <a:solidFill>
                <a:schemeClr val="accent3"/>
              </a:solidFill>
            </a:endParaRP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de-DE" sz="2400" b="0" dirty="0" smtClean="0">
              <a:solidFill>
                <a:schemeClr val="accent3"/>
              </a:solidFill>
            </a:endParaRP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GB" sz="2400" b="0" i="1" dirty="0" smtClean="0">
                <a:solidFill>
                  <a:schemeClr val="accent3"/>
                </a:solidFill>
              </a:rPr>
              <a:t>“…</a:t>
            </a:r>
            <a:r>
              <a:rPr lang="de-DE" sz="2400" b="0" i="1" dirty="0" err="1">
                <a:solidFill>
                  <a:schemeClr val="accent3"/>
                </a:solidFill>
              </a:rPr>
              <a:t>one</a:t>
            </a:r>
            <a:r>
              <a:rPr lang="de-DE" sz="2400" b="0" i="1" dirty="0">
                <a:solidFill>
                  <a:schemeClr val="accent3"/>
                </a:solidFill>
              </a:rPr>
              <a:t> of </a:t>
            </a:r>
            <a:r>
              <a:rPr lang="de-DE" sz="2400" b="0" i="1" dirty="0" smtClean="0">
                <a:solidFill>
                  <a:schemeClr val="accent3"/>
                </a:solidFill>
              </a:rPr>
              <a:t>t</a:t>
            </a:r>
            <a:r>
              <a:rPr lang="de-DE" sz="2400" b="0" i="1" dirty="0">
                <a:solidFill>
                  <a:schemeClr val="accent3"/>
                </a:solidFill>
              </a:rPr>
              <a:t>he </a:t>
            </a:r>
            <a:r>
              <a:rPr lang="de-DE" sz="2400" b="0" i="1" dirty="0" err="1" smtClean="0">
                <a:solidFill>
                  <a:schemeClr val="accent3"/>
                </a:solidFill>
              </a:rPr>
              <a:t>concrete</a:t>
            </a:r>
            <a:r>
              <a:rPr lang="de-DE" sz="2400" b="0" i="1" dirty="0" smtClean="0">
                <a:solidFill>
                  <a:schemeClr val="accent3"/>
                </a:solidFill>
              </a:rPr>
              <a:t> </a:t>
            </a:r>
            <a:r>
              <a:rPr lang="de-DE" sz="2400" b="0" i="1" dirty="0" err="1">
                <a:solidFill>
                  <a:schemeClr val="accent3"/>
                </a:solidFill>
              </a:rPr>
              <a:t>collaboration</a:t>
            </a:r>
            <a:r>
              <a:rPr lang="de-DE" sz="2400" b="0" i="1" dirty="0">
                <a:solidFill>
                  <a:schemeClr val="accent3"/>
                </a:solidFill>
              </a:rPr>
              <a:t> </a:t>
            </a:r>
            <a:r>
              <a:rPr lang="de-DE" sz="2400" b="0" i="1" dirty="0" err="1">
                <a:solidFill>
                  <a:schemeClr val="accent3"/>
                </a:solidFill>
              </a:rPr>
              <a:t>between</a:t>
            </a:r>
            <a:r>
              <a:rPr lang="de-DE" sz="2400" b="0" i="1" dirty="0">
                <a:solidFill>
                  <a:schemeClr val="accent3"/>
                </a:solidFill>
              </a:rPr>
              <a:t> AIOTI and ITAC </a:t>
            </a:r>
            <a:r>
              <a:rPr lang="de-DE" sz="2400" b="0" i="1" dirty="0" err="1">
                <a:solidFill>
                  <a:schemeClr val="accent3"/>
                </a:solidFill>
              </a:rPr>
              <a:t>would</a:t>
            </a:r>
            <a:r>
              <a:rPr lang="de-DE" sz="2400" b="0" i="1" dirty="0">
                <a:solidFill>
                  <a:schemeClr val="accent3"/>
                </a:solidFill>
              </a:rPr>
              <a:t> </a:t>
            </a:r>
            <a:r>
              <a:rPr lang="de-DE" sz="2400" b="0" i="1" dirty="0" err="1">
                <a:solidFill>
                  <a:schemeClr val="accent3"/>
                </a:solidFill>
              </a:rPr>
              <a:t>be</a:t>
            </a:r>
            <a:r>
              <a:rPr lang="de-DE" sz="2400" b="0" i="1" dirty="0">
                <a:solidFill>
                  <a:schemeClr val="accent3"/>
                </a:solidFill>
              </a:rPr>
              <a:t> </a:t>
            </a:r>
            <a:r>
              <a:rPr lang="de-DE" sz="2400" b="0" i="1" dirty="0" err="1">
                <a:solidFill>
                  <a:schemeClr val="accent3"/>
                </a:solidFill>
              </a:rPr>
              <a:t>to</a:t>
            </a:r>
            <a:r>
              <a:rPr lang="de-DE" sz="2400" b="0" i="1" dirty="0">
                <a:solidFill>
                  <a:schemeClr val="accent3"/>
                </a:solidFill>
              </a:rPr>
              <a:t> </a:t>
            </a:r>
            <a:r>
              <a:rPr lang="de-DE" sz="2400" b="0" i="1" dirty="0" err="1">
                <a:solidFill>
                  <a:schemeClr val="accent3"/>
                </a:solidFill>
              </a:rPr>
              <a:t>share</a:t>
            </a:r>
            <a:r>
              <a:rPr lang="de-DE" sz="2400" b="0" i="1" dirty="0">
                <a:solidFill>
                  <a:schemeClr val="accent3"/>
                </a:solidFill>
              </a:rPr>
              <a:t> </a:t>
            </a:r>
            <a:r>
              <a:rPr lang="de-DE" sz="2400" b="0" i="1" dirty="0" err="1">
                <a:solidFill>
                  <a:schemeClr val="accent3"/>
                </a:solidFill>
              </a:rPr>
              <a:t>good</a:t>
            </a:r>
            <a:r>
              <a:rPr lang="de-DE" sz="2400" b="0" i="1" dirty="0">
                <a:solidFill>
                  <a:schemeClr val="accent3"/>
                </a:solidFill>
              </a:rPr>
              <a:t> </a:t>
            </a:r>
            <a:r>
              <a:rPr lang="de-DE" sz="2400" b="0" i="1" dirty="0" err="1">
                <a:solidFill>
                  <a:schemeClr val="accent3"/>
                </a:solidFill>
              </a:rPr>
              <a:t>practices</a:t>
            </a:r>
            <a:r>
              <a:rPr lang="de-DE" sz="2400" b="0" i="1" dirty="0">
                <a:solidFill>
                  <a:schemeClr val="accent3"/>
                </a:solidFill>
              </a:rPr>
              <a:t> and update </a:t>
            </a:r>
            <a:r>
              <a:rPr lang="de-DE" sz="2400" b="0" i="1" dirty="0" err="1">
                <a:solidFill>
                  <a:schemeClr val="accent3"/>
                </a:solidFill>
              </a:rPr>
              <a:t>each</a:t>
            </a:r>
            <a:r>
              <a:rPr lang="de-DE" sz="2400" b="0" i="1" dirty="0">
                <a:solidFill>
                  <a:schemeClr val="accent3"/>
                </a:solidFill>
              </a:rPr>
              <a:t> </a:t>
            </a:r>
            <a:r>
              <a:rPr lang="de-DE" sz="2400" b="0" i="1" dirty="0" err="1">
                <a:solidFill>
                  <a:schemeClr val="accent3"/>
                </a:solidFill>
              </a:rPr>
              <a:t>activities</a:t>
            </a:r>
            <a:r>
              <a:rPr lang="de-DE" sz="2400" b="0" i="1" dirty="0">
                <a:solidFill>
                  <a:schemeClr val="accent3"/>
                </a:solidFill>
              </a:rPr>
              <a:t> </a:t>
            </a:r>
            <a:r>
              <a:rPr lang="de-DE" sz="2400" b="0" i="1" dirty="0" err="1">
                <a:solidFill>
                  <a:schemeClr val="accent3"/>
                </a:solidFill>
              </a:rPr>
              <a:t>though</a:t>
            </a:r>
            <a:r>
              <a:rPr lang="de-DE" sz="2400" b="0" i="1" dirty="0">
                <a:solidFill>
                  <a:schemeClr val="accent3"/>
                </a:solidFill>
              </a:rPr>
              <a:t> </a:t>
            </a:r>
            <a:r>
              <a:rPr lang="de-DE" sz="2400" b="0" i="1" dirty="0" err="1">
                <a:solidFill>
                  <a:schemeClr val="accent3"/>
                </a:solidFill>
              </a:rPr>
              <a:t>this</a:t>
            </a:r>
            <a:r>
              <a:rPr lang="de-DE" sz="2400" b="0" i="1" dirty="0">
                <a:solidFill>
                  <a:schemeClr val="accent3"/>
                </a:solidFill>
              </a:rPr>
              <a:t> </a:t>
            </a:r>
            <a:r>
              <a:rPr lang="de-DE" sz="2400" b="0" i="1" dirty="0" err="1">
                <a:solidFill>
                  <a:schemeClr val="accent3"/>
                </a:solidFill>
              </a:rPr>
              <a:t>kind</a:t>
            </a:r>
            <a:r>
              <a:rPr lang="de-DE" sz="2400" b="0" i="1" dirty="0">
                <a:solidFill>
                  <a:schemeClr val="accent3"/>
                </a:solidFill>
              </a:rPr>
              <a:t> of </a:t>
            </a:r>
            <a:r>
              <a:rPr lang="de-DE" sz="2400" b="0" i="1" dirty="0" err="1">
                <a:solidFill>
                  <a:schemeClr val="accent3"/>
                </a:solidFill>
              </a:rPr>
              <a:t>symposium</a:t>
            </a:r>
            <a:r>
              <a:rPr lang="de-DE" sz="2400" b="0" i="1" dirty="0">
                <a:solidFill>
                  <a:schemeClr val="accent3"/>
                </a:solidFill>
              </a:rPr>
              <a:t>..</a:t>
            </a:r>
            <a:r>
              <a:rPr lang="en-GB" sz="2400" b="0" dirty="0" smtClean="0">
                <a:solidFill>
                  <a:schemeClr val="accent3"/>
                </a:solidFill>
              </a:rPr>
              <a:t>”</a:t>
            </a:r>
            <a:r>
              <a:rPr lang="de-DE" sz="2400" b="0" dirty="0">
                <a:solidFill>
                  <a:schemeClr val="accent3"/>
                </a:solidFill>
              </a:rPr>
              <a:t> </a:t>
            </a:r>
            <a:r>
              <a:rPr lang="de-DE" sz="2400" b="0" dirty="0" err="1">
                <a:solidFill>
                  <a:schemeClr val="accent3"/>
                </a:solidFill>
              </a:rPr>
              <a:t>Ministry</a:t>
            </a:r>
            <a:r>
              <a:rPr lang="de-DE" sz="2400" b="0" dirty="0">
                <a:solidFill>
                  <a:schemeClr val="accent3"/>
                </a:solidFill>
              </a:rPr>
              <a:t> of Internal </a:t>
            </a:r>
            <a:r>
              <a:rPr lang="de-DE" sz="2400" b="0" dirty="0" err="1">
                <a:solidFill>
                  <a:schemeClr val="accent3"/>
                </a:solidFill>
              </a:rPr>
              <a:t>Affairs</a:t>
            </a:r>
            <a:r>
              <a:rPr lang="de-DE" sz="2400" b="0" dirty="0">
                <a:solidFill>
                  <a:schemeClr val="accent3"/>
                </a:solidFill>
              </a:rPr>
              <a:t> and </a:t>
            </a:r>
            <a:r>
              <a:rPr lang="de-DE" sz="2400" b="0" dirty="0" smtClean="0">
                <a:solidFill>
                  <a:schemeClr val="accent3"/>
                </a:solidFill>
              </a:rPr>
              <a:t>Communications (MIC)</a:t>
            </a:r>
            <a:endParaRPr lang="en-GB" sz="2400" b="0" dirty="0">
              <a:solidFill>
                <a:schemeClr val="accent3"/>
              </a:solidFill>
            </a:endParaRP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endParaRPr lang="en-GB" sz="2400" b="0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idx="22"/>
          </p:nvPr>
        </p:nvSpPr>
        <p:spPr>
          <a:xfrm>
            <a:off x="322153" y="260648"/>
            <a:ext cx="8429684" cy="504056"/>
          </a:xfrm>
        </p:spPr>
        <p:txBody>
          <a:bodyPr>
            <a:noAutofit/>
          </a:bodyPr>
          <a:lstStyle/>
          <a:p>
            <a:r>
              <a:rPr lang="en-GB" sz="2800" b="1" dirty="0"/>
              <a:t>AIOTI@</a:t>
            </a:r>
            <a:r>
              <a:rPr lang="en-US" sz="2800" b="1" dirty="0"/>
              <a:t>IoT International Symposium 2018 (March 9th)</a:t>
            </a:r>
            <a:endParaRPr lang="en-GB" sz="2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12882" b="48657"/>
          <a:stretch/>
        </p:blipFill>
        <p:spPr>
          <a:xfrm>
            <a:off x="662573" y="812178"/>
            <a:ext cx="2939367" cy="36004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3" y="3356992"/>
            <a:ext cx="2104391" cy="96614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5" t="2183" r="-2759" b="13251"/>
          <a:stretch/>
        </p:blipFill>
        <p:spPr>
          <a:xfrm>
            <a:off x="6299724" y="2987937"/>
            <a:ext cx="2147636" cy="132851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17261" r="3998"/>
          <a:stretch/>
        </p:blipFill>
        <p:spPr>
          <a:xfrm>
            <a:off x="2880166" y="2057462"/>
            <a:ext cx="3360622" cy="225899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8" b="-8707"/>
          <a:stretch/>
        </p:blipFill>
        <p:spPr>
          <a:xfrm>
            <a:off x="6324015" y="2060848"/>
            <a:ext cx="2039105" cy="964786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652754" y="2032928"/>
            <a:ext cx="2114210" cy="1252056"/>
            <a:chOff x="3992807" y="3356992"/>
            <a:chExt cx="5176943" cy="288032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807" y="3356992"/>
              <a:ext cx="5176943" cy="2880320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>
            <a:xfrm>
              <a:off x="6084168" y="5963623"/>
              <a:ext cx="2859780" cy="266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209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 b="8749"/>
          <a:stretch>
            <a:fillRect/>
          </a:stretch>
        </p:blipFill>
        <p:spPr>
          <a:xfrm>
            <a:off x="357188" y="785813"/>
            <a:ext cx="4071937" cy="1763712"/>
          </a:xfrm>
        </p:spPr>
      </p:pic>
      <p:pic>
        <p:nvPicPr>
          <p:cNvPr id="11" name="Bildplatzhalter 10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 b="8749"/>
          <a:stretch>
            <a:fillRect/>
          </a:stretch>
        </p:blipFill>
        <p:spPr>
          <a:xfrm>
            <a:off x="4714875" y="785813"/>
            <a:ext cx="4071938" cy="176371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356400" y="3645024"/>
            <a:ext cx="4287608" cy="2376264"/>
          </a:xfrm>
        </p:spPr>
        <p:txBody>
          <a:bodyPr/>
          <a:lstStyle/>
          <a:p>
            <a:r>
              <a:rPr lang="de-DE" sz="1800" dirty="0" smtClean="0">
                <a:solidFill>
                  <a:srgbClr val="EC008C"/>
                </a:solidFill>
              </a:rPr>
              <a:t>0</a:t>
            </a:r>
            <a:r>
              <a:rPr lang="de-DE" sz="1800" dirty="0" smtClean="0">
                <a:solidFill>
                  <a:srgbClr val="F8A1D5"/>
                </a:solidFill>
              </a:rPr>
              <a:t>.	</a:t>
            </a:r>
            <a:r>
              <a:rPr lang="de-DE" sz="1800" dirty="0" smtClean="0"/>
              <a:t>Mission </a:t>
            </a:r>
            <a:r>
              <a:rPr lang="de-DE" sz="1800" dirty="0"/>
              <a:t>and </a:t>
            </a:r>
            <a:r>
              <a:rPr lang="en-GB" sz="1800" dirty="0" smtClean="0"/>
              <a:t>Objectives</a:t>
            </a:r>
          </a:p>
          <a:p>
            <a:pPr>
              <a:buAutoNum type="arabicPeriod"/>
            </a:pPr>
            <a:r>
              <a:rPr lang="de-DE" sz="1800" dirty="0" smtClean="0"/>
              <a:t>IoT </a:t>
            </a:r>
            <a:r>
              <a:rPr lang="de-DE" sz="1800" dirty="0"/>
              <a:t>and Industry </a:t>
            </a:r>
            <a:r>
              <a:rPr lang="de-DE" sz="1800" dirty="0" smtClean="0"/>
              <a:t>4.0</a:t>
            </a:r>
          </a:p>
          <a:p>
            <a:pPr>
              <a:buAutoNum type="arabicPeriod"/>
            </a:pPr>
            <a:r>
              <a:rPr lang="en-GB" sz="1800" dirty="0" smtClean="0"/>
              <a:t>View </a:t>
            </a:r>
            <a:r>
              <a:rPr lang="en-GB" sz="1800" dirty="0"/>
              <a:t>on the EU certification </a:t>
            </a:r>
            <a:r>
              <a:rPr lang="en-GB" sz="1800" dirty="0" err="1" smtClean="0"/>
              <a:t>proposa</a:t>
            </a:r>
            <a:endParaRPr lang="en-GB" sz="1800" dirty="0" smtClean="0"/>
          </a:p>
          <a:p>
            <a:pPr>
              <a:buAutoNum type="arabicPeriod"/>
            </a:pPr>
            <a:r>
              <a:rPr lang="en-GB" sz="1800" dirty="0" smtClean="0"/>
              <a:t>Future </a:t>
            </a:r>
            <a:r>
              <a:rPr lang="en-GB" sz="1800" dirty="0"/>
              <a:t>challenges of IoT and Industry </a:t>
            </a:r>
            <a:r>
              <a:rPr lang="en-GB" sz="1800" dirty="0" smtClean="0"/>
              <a:t>4.0</a:t>
            </a:r>
          </a:p>
          <a:p>
            <a:pPr>
              <a:buAutoNum type="arabicPeriod"/>
            </a:pPr>
            <a:r>
              <a:rPr lang="en-GB" sz="1800" dirty="0" smtClean="0"/>
              <a:t>Maturity </a:t>
            </a:r>
            <a:r>
              <a:rPr lang="en-GB" sz="1800" dirty="0"/>
              <a:t>of EU Cyber Security </a:t>
            </a:r>
            <a:r>
              <a:rPr lang="en-GB" sz="1800" dirty="0" smtClean="0"/>
              <a:t>Market</a:t>
            </a:r>
            <a:endParaRPr lang="de-DE" sz="1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4"/>
          </p:nvPr>
        </p:nvSpPr>
        <p:spPr>
          <a:xfrm>
            <a:off x="4716016" y="3645024"/>
            <a:ext cx="4071584" cy="2376264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771262"/>
            <a:ext cx="8535322" cy="177873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3644553"/>
            <a:ext cx="3206701" cy="16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 smtClean="0"/>
              <a:t>0. Mission </a:t>
            </a:r>
            <a:r>
              <a:rPr lang="de-DE" dirty="0"/>
              <a:t>and </a:t>
            </a:r>
            <a:r>
              <a:rPr lang="en-GB" dirty="0"/>
              <a:t>Objectives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57158" y="980728"/>
            <a:ext cx="8430442" cy="5112568"/>
          </a:xfrm>
          <a:ln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Mission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“</a:t>
            </a:r>
            <a:r>
              <a:rPr lang="en-US" dirty="0"/>
              <a:t>Certification” and the ‘Internet of Things’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“Interconnectivity” </a:t>
            </a:r>
            <a:r>
              <a:rPr lang="en-US" dirty="0"/>
              <a:t>of ENISA Industry Event participants </a:t>
            </a: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Alliance </a:t>
            </a:r>
            <a:r>
              <a:rPr lang="de-DE" dirty="0" err="1"/>
              <a:t>for</a:t>
            </a:r>
            <a:r>
              <a:rPr lang="de-DE" dirty="0"/>
              <a:t> Internet of Things Innovation (AIOTI 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/>
              <a:t>Comments on </a:t>
            </a:r>
            <a:r>
              <a:rPr lang="de-DE" sz="2000" dirty="0" err="1"/>
              <a:t>certification</a:t>
            </a:r>
            <a:r>
              <a:rPr lang="de-DE" sz="2000" dirty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/>
              <a:t>Not </a:t>
            </a:r>
            <a:r>
              <a:rPr lang="de-DE" sz="2000" dirty="0" err="1"/>
              <a:t>doing</a:t>
            </a:r>
            <a:r>
              <a:rPr lang="de-DE" sz="2000" dirty="0"/>
              <a:t> </a:t>
            </a:r>
            <a:r>
              <a:rPr lang="de-DE" sz="2000" dirty="0" err="1"/>
              <a:t>certification</a:t>
            </a:r>
            <a:r>
              <a:rPr lang="de-DE" sz="2000" dirty="0"/>
              <a:t> </a:t>
            </a:r>
          </a:p>
          <a:p>
            <a:pPr lvl="2"/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Objectives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/>
              <a:t>“To commonly define actions and/or next steps that will contribute to developing the full potential of SMEs representing EU cyber-industry”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/>
              <a:t>“To translate these actions, or next steps, into a common position to be actively communicated with relevant strategic stakeholders”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5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1. IoT and Industry 4.0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250825" y="1316567"/>
            <a:ext cx="4177159" cy="5088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008C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Most relevant developments, opportunities on IoT and Industry 4.0: </a:t>
            </a:r>
          </a:p>
          <a:p>
            <a:r>
              <a:rPr lang="en-GB" dirty="0" smtClean="0"/>
              <a:t>Involvement of relevant SMEs in NIS/Cybersecurity activities like supply chains</a:t>
            </a:r>
          </a:p>
          <a:p>
            <a:r>
              <a:rPr lang="en-GB" dirty="0" smtClean="0"/>
              <a:t>Relevant funding, subsidy programs, activities</a:t>
            </a:r>
          </a:p>
          <a:p>
            <a:endParaRPr lang="en-GB" dirty="0" smtClean="0"/>
          </a:p>
        </p:txBody>
      </p:sp>
      <p:sp>
        <p:nvSpPr>
          <p:cNvPr id="6" name="Textplatzhalter 2"/>
          <p:cNvSpPr txBox="1">
            <a:spLocks/>
          </p:cNvSpPr>
          <p:nvPr/>
        </p:nvSpPr>
        <p:spPr bwMode="gray">
          <a:xfrm>
            <a:off x="4715321" y="1332189"/>
            <a:ext cx="4177159" cy="508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008C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28" y="1484784"/>
            <a:ext cx="4167766" cy="278070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484784"/>
            <a:ext cx="4269878" cy="39852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428" y="1556792"/>
            <a:ext cx="4408060" cy="40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 dirty="0"/>
              <a:t>2. View on the EU certification proposal</a:t>
            </a:r>
            <a:br>
              <a:rPr lang="en-GB" dirty="0"/>
            </a:br>
            <a:r>
              <a:rPr lang="de-DE" sz="2000" dirty="0"/>
              <a:t>Smart Manufacturing Industry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56400" y="1340768"/>
            <a:ext cx="8431200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Stuxnet</a:t>
            </a:r>
            <a:r>
              <a:rPr lang="en-US" dirty="0"/>
              <a:t> &amp; Co, </a:t>
            </a:r>
            <a:r>
              <a:rPr lang="en-US" b="1" dirty="0" err="1"/>
              <a:t>Mirai</a:t>
            </a:r>
            <a:r>
              <a:rPr lang="en-US" dirty="0"/>
              <a:t> and next generation IoT botnets do mirror the need of minimum industrial standards in the IoT supply chain.</a:t>
            </a:r>
            <a:endParaRPr lang="de-DE" dirty="0">
              <a:solidFill>
                <a:srgbClr val="FF0000"/>
              </a:solidFill>
            </a:endParaRPr>
          </a:p>
          <a:p>
            <a:pPr lvl="0"/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652" y="2132856"/>
            <a:ext cx="6822754" cy="383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OTI-Theme_02">
  <a:themeElements>
    <a:clrScheme name="SINTEF Standard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1DEE9"/>
      </a:accent1>
      <a:accent2>
        <a:srgbClr val="00ADEF"/>
      </a:accent2>
      <a:accent3>
        <a:srgbClr val="00447C"/>
      </a:accent3>
      <a:accent4>
        <a:srgbClr val="A19589"/>
      </a:accent4>
      <a:accent5>
        <a:srgbClr val="D8D0C7"/>
      </a:accent5>
      <a:accent6>
        <a:srgbClr val="A1DEE9"/>
      </a:accent6>
      <a:hlink>
        <a:srgbClr val="00ADEF"/>
      </a:hlink>
      <a:folHlink>
        <a:srgbClr val="00447C"/>
      </a:folHlink>
    </a:clrScheme>
    <a:fontScheme name="Standa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INTEF Standard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rnd" cmpd="sng" algn="ctr">
          <a:solidFill>
            <a:schemeClr val="phClr"/>
          </a:solidFill>
          <a:prstDash val="solid"/>
        </a:ln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SINTEF Light Gray">
      <a:srgbClr val="D8D0C7"/>
    </a:custClr>
    <a:custClr name="SINTEF Gray">
      <a:srgbClr val="A19589"/>
    </a:custClr>
    <a:custClr name="SINTEF Light Blue">
      <a:srgbClr val="A1DEE9"/>
    </a:custClr>
    <a:custClr name="SINTEF Cyan">
      <a:srgbClr val="00ADEF"/>
    </a:custClr>
    <a:custClr name="SINTEF Blue">
      <a:srgbClr val="00447C"/>
    </a:custClr>
    <a:custClr name="SINTEF Light Green">
      <a:srgbClr val="7AC142"/>
    </a:custClr>
    <a:custClr name="SINTEF Green">
      <a:srgbClr val="00853F"/>
    </a:custClr>
    <a:custClr name="SINTEF Yellow">
      <a:srgbClr val="F3EA00"/>
    </a:custClr>
    <a:custClr name="SINTEF Red">
      <a:srgbClr val="E31836"/>
    </a:custClr>
    <a:custClr name="SINTEF Magenta">
      <a:srgbClr val="EC008C"/>
    </a:custClr>
    <a:custClr name="SINTEF Brown">
      <a:srgbClr val="5A471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SINTEF-Standard_EN</Template>
  <TotalTime>0</TotalTime>
  <Words>1265</Words>
  <Application>Microsoft Office PowerPoint</Application>
  <PresentationFormat>Bildschirmpräsentation (4:3)</PresentationFormat>
  <Paragraphs>171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Myriad Pro</vt:lpstr>
      <vt:lpstr>Symbol</vt:lpstr>
      <vt:lpstr>Wingdings</vt:lpstr>
      <vt:lpstr>AIOTI-Theme_02</vt:lpstr>
      <vt:lpstr>PowerPoint-Präsentation</vt:lpstr>
      <vt:lpstr>PowerPoint-Präsentation</vt:lpstr>
      <vt:lpstr>PowerPoint-Präsentation</vt:lpstr>
      <vt:lpstr>AIOTI Working Group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AIOTI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AIOTI PowerPoint Presentation</dc:title>
  <dc:subject>AIOTI</dc:subject>
  <dc:creator>Kees van der Klauw</dc:creator>
  <cp:lastModifiedBy>Walloschke, Thomas</cp:lastModifiedBy>
  <cp:revision>184</cp:revision>
  <dcterms:created xsi:type="dcterms:W3CDTF">2015-06-29T09:35:21Z</dcterms:created>
  <dcterms:modified xsi:type="dcterms:W3CDTF">2018-04-24T02:06:31Z</dcterms:modified>
</cp:coreProperties>
</file>