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8" r:id="rId3"/>
    <p:sldId id="261" r:id="rId4"/>
    <p:sldId id="262" r:id="rId5"/>
    <p:sldId id="264" r:id="rId6"/>
    <p:sldId id="265" r:id="rId7"/>
    <p:sldId id="266" r:id="rId8"/>
    <p:sldId id="267" r:id="rId9"/>
    <p:sldId id="268" r:id="rId10"/>
    <p:sldId id="337"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4" r:id="rId26"/>
    <p:sldId id="355" r:id="rId27"/>
    <p:sldId id="356" r:id="rId28"/>
    <p:sldId id="353" r:id="rId29"/>
    <p:sldId id="357" r:id="rId30"/>
    <p:sldId id="358" r:id="rId31"/>
    <p:sldId id="359" r:id="rId32"/>
    <p:sldId id="360" r:id="rId33"/>
    <p:sldId id="361" r:id="rId34"/>
    <p:sldId id="362" r:id="rId35"/>
    <p:sldId id="363" r:id="rId36"/>
    <p:sldId id="338" r:id="rId37"/>
    <p:sldId id="365" r:id="rId38"/>
    <p:sldId id="317" r:id="rId39"/>
    <p:sldId id="318" r:id="rId40"/>
    <p:sldId id="319" r:id="rId41"/>
    <p:sldId id="320" r:id="rId42"/>
    <p:sldId id="321" r:id="rId43"/>
    <p:sldId id="322" r:id="rId44"/>
    <p:sldId id="323" r:id="rId45"/>
    <p:sldId id="324" r:id="rId46"/>
    <p:sldId id="336" r:id="rId47"/>
    <p:sldId id="326" r:id="rId48"/>
    <p:sldId id="327" r:id="rId49"/>
    <p:sldId id="328" r:id="rId50"/>
    <p:sldId id="329" r:id="rId51"/>
    <p:sldId id="330" r:id="rId52"/>
    <p:sldId id="331" r:id="rId53"/>
    <p:sldId id="364" r:id="rId54"/>
    <p:sldId id="332" r:id="rId55"/>
    <p:sldId id="333" r:id="rId56"/>
    <p:sldId id="334" r:id="rId57"/>
    <p:sldId id="366" r:id="rId58"/>
    <p:sldId id="335"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9" d="100"/>
          <a:sy n="99"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4F3A0-C692-6540-A2D4-A6EFE0BBCD0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28B7B192-E022-8247-B939-BEFC1AA67F19}">
      <dgm:prSet phldrT="[Testo]" custT="1"/>
      <dgm:spPr/>
      <dgm:t>
        <a:bodyPr/>
        <a:lstStyle/>
        <a:p>
          <a:r>
            <a:rPr lang="en-GB" sz="1200" noProof="0" dirty="0"/>
            <a:t>1. Identify assets</a:t>
          </a:r>
        </a:p>
      </dgm:t>
    </dgm:pt>
    <dgm:pt modelId="{8A289F46-51B0-B14C-94EE-7B8B0285657E}" type="parTrans" cxnId="{67C7F0C4-47F4-6E42-81E3-051912B5A280}">
      <dgm:prSet/>
      <dgm:spPr/>
      <dgm:t>
        <a:bodyPr/>
        <a:lstStyle/>
        <a:p>
          <a:endParaRPr lang="en-GB" sz="2000" noProof="0" dirty="0"/>
        </a:p>
      </dgm:t>
    </dgm:pt>
    <dgm:pt modelId="{0F7D4AF6-8B4B-6B41-98CE-C093CE0275D7}" type="sibTrans" cxnId="{67C7F0C4-47F4-6E42-81E3-051912B5A280}">
      <dgm:prSet/>
      <dgm:spPr/>
      <dgm:t>
        <a:bodyPr/>
        <a:lstStyle/>
        <a:p>
          <a:endParaRPr lang="en-GB" sz="2000" noProof="0" dirty="0"/>
        </a:p>
      </dgm:t>
    </dgm:pt>
    <dgm:pt modelId="{4DFED32E-1777-494D-9AFC-4AF5FB476865}">
      <dgm:prSet phldrT="[Testo]" custT="1"/>
      <dgm:spPr/>
      <dgm:t>
        <a:bodyPr/>
        <a:lstStyle/>
        <a:p>
          <a:r>
            <a:rPr lang="en-GB" sz="1600" noProof="0" dirty="0"/>
            <a:t>First, a city needs to </a:t>
          </a:r>
          <a:r>
            <a:rPr lang="en-GB" sz="1600" b="1" noProof="0" dirty="0"/>
            <a:t>identify the assets </a:t>
          </a:r>
          <a:r>
            <a:rPr lang="en-GB" sz="1600" noProof="0" dirty="0"/>
            <a:t>that can and should be integrated with the SynchroniCity framework. These can include, e.g., data, (micro)services and IoT devices</a:t>
          </a:r>
        </a:p>
      </dgm:t>
    </dgm:pt>
    <dgm:pt modelId="{EDC53E9C-1BAE-994A-B27B-E02FEDEE56D1}" type="parTrans" cxnId="{F4DCA8D7-1E0D-3B46-B04E-940DF92F4197}">
      <dgm:prSet/>
      <dgm:spPr/>
      <dgm:t>
        <a:bodyPr/>
        <a:lstStyle/>
        <a:p>
          <a:endParaRPr lang="en-GB" sz="2000" noProof="0" dirty="0"/>
        </a:p>
      </dgm:t>
    </dgm:pt>
    <dgm:pt modelId="{D22C7675-BBED-E440-BFD9-9311F1CB6474}" type="sibTrans" cxnId="{F4DCA8D7-1E0D-3B46-B04E-940DF92F4197}">
      <dgm:prSet/>
      <dgm:spPr/>
      <dgm:t>
        <a:bodyPr/>
        <a:lstStyle/>
        <a:p>
          <a:endParaRPr lang="en-GB" sz="2000" noProof="0" dirty="0"/>
        </a:p>
      </dgm:t>
    </dgm:pt>
    <dgm:pt modelId="{EAEE8CFA-3887-484A-AEFE-978EEBD95679}">
      <dgm:prSet phldrT="[Testo]" custT="1"/>
      <dgm:spPr/>
      <dgm:t>
        <a:bodyPr/>
        <a:lstStyle/>
        <a:p>
          <a:r>
            <a:rPr lang="en-GB" sz="1200" noProof="0" dirty="0"/>
            <a:t>2. Implement access API</a:t>
          </a:r>
        </a:p>
      </dgm:t>
    </dgm:pt>
    <dgm:pt modelId="{32B14978-ECD3-FA4C-A921-D5CFDCE5B207}" type="parTrans" cxnId="{90EB49A8-4B03-8B4B-9C28-FCB8D2906A9C}">
      <dgm:prSet/>
      <dgm:spPr/>
      <dgm:t>
        <a:bodyPr/>
        <a:lstStyle/>
        <a:p>
          <a:endParaRPr lang="en-GB" sz="2000" noProof="0" dirty="0"/>
        </a:p>
      </dgm:t>
    </dgm:pt>
    <dgm:pt modelId="{694F357F-766B-4045-AA16-EC1B03DBB297}" type="sibTrans" cxnId="{90EB49A8-4B03-8B4B-9C28-FCB8D2906A9C}">
      <dgm:prSet/>
      <dgm:spPr/>
      <dgm:t>
        <a:bodyPr/>
        <a:lstStyle/>
        <a:p>
          <a:endParaRPr lang="en-GB" sz="2000" noProof="0" dirty="0"/>
        </a:p>
      </dgm:t>
    </dgm:pt>
    <dgm:pt modelId="{CF747A65-DDF3-8D4F-A716-65C57302DD3A}">
      <dgm:prSet phldrT="[Testo]" custT="1"/>
      <dgm:spPr/>
      <dgm:t>
        <a:bodyPr/>
        <a:lstStyle/>
        <a:p>
          <a:r>
            <a:rPr lang="en-GB" sz="1600" noProof="0" dirty="0"/>
            <a:t>Second, the </a:t>
          </a:r>
          <a:r>
            <a:rPr lang="en-GB" sz="1600" b="1" noProof="0" dirty="0"/>
            <a:t>access API </a:t>
          </a:r>
          <a:r>
            <a:rPr lang="en-GB" sz="1600" noProof="0" dirty="0"/>
            <a:t>can be implemented progressively, in different steps, depending on the technical infrastructure of the city. Security and Context Management API are the basic ones. </a:t>
          </a:r>
        </a:p>
      </dgm:t>
    </dgm:pt>
    <dgm:pt modelId="{EF7E884C-250E-E645-9AD6-A3D410C18D58}" type="parTrans" cxnId="{AFAA6D8B-EAB4-4049-911F-E2DD04505A76}">
      <dgm:prSet/>
      <dgm:spPr/>
      <dgm:t>
        <a:bodyPr/>
        <a:lstStyle/>
        <a:p>
          <a:endParaRPr lang="en-GB" sz="2000" noProof="0" dirty="0"/>
        </a:p>
      </dgm:t>
    </dgm:pt>
    <dgm:pt modelId="{25CF057F-902A-2641-8540-6434FE80BADD}" type="sibTrans" cxnId="{AFAA6D8B-EAB4-4049-911F-E2DD04505A76}">
      <dgm:prSet/>
      <dgm:spPr/>
      <dgm:t>
        <a:bodyPr/>
        <a:lstStyle/>
        <a:p>
          <a:endParaRPr lang="en-GB" sz="2000" noProof="0" dirty="0"/>
        </a:p>
      </dgm:t>
    </dgm:pt>
    <dgm:pt modelId="{C9B76C85-4C8C-E940-8998-33FE5B326C6F}">
      <dgm:prSet phldrT="[Testo]" custT="1"/>
      <dgm:spPr/>
      <dgm:t>
        <a:bodyPr/>
        <a:lstStyle/>
        <a:p>
          <a:r>
            <a:rPr lang="en-GB" sz="1200" noProof="0" dirty="0"/>
            <a:t>3. Align data models</a:t>
          </a:r>
        </a:p>
      </dgm:t>
    </dgm:pt>
    <dgm:pt modelId="{A038DB1B-E457-6246-821E-2CC959A1AC36}" type="parTrans" cxnId="{0ACCD678-BF37-504E-8708-FF43A81D4372}">
      <dgm:prSet/>
      <dgm:spPr/>
      <dgm:t>
        <a:bodyPr/>
        <a:lstStyle/>
        <a:p>
          <a:endParaRPr lang="en-GB" sz="2000" noProof="0" dirty="0"/>
        </a:p>
      </dgm:t>
    </dgm:pt>
    <dgm:pt modelId="{1AE79922-1377-AD4A-8C6B-3E4BE43D3D05}" type="sibTrans" cxnId="{0ACCD678-BF37-504E-8708-FF43A81D4372}">
      <dgm:prSet/>
      <dgm:spPr/>
      <dgm:t>
        <a:bodyPr/>
        <a:lstStyle/>
        <a:p>
          <a:endParaRPr lang="en-GB" sz="2000" noProof="0" dirty="0"/>
        </a:p>
      </dgm:t>
    </dgm:pt>
    <dgm:pt modelId="{79905907-7393-C341-81AD-90865AC3BED2}">
      <dgm:prSet custT="1"/>
      <dgm:spPr/>
      <dgm:t>
        <a:bodyPr/>
        <a:lstStyle/>
        <a:p>
          <a:r>
            <a:rPr lang="it-IT" sz="1200" dirty="0"/>
            <a:t>4. Set </a:t>
          </a:r>
          <a:r>
            <a:rPr lang="it-IT" sz="1200" dirty="0" err="1"/>
            <a:t>your</a:t>
          </a:r>
          <a:r>
            <a:rPr lang="it-IT" sz="1200" dirty="0"/>
            <a:t> </a:t>
          </a:r>
          <a:r>
            <a:rPr lang="it-IT" sz="1200" dirty="0" err="1"/>
            <a:t>terms</a:t>
          </a:r>
          <a:endParaRPr lang="it-IT" sz="1200" dirty="0"/>
        </a:p>
      </dgm:t>
    </dgm:pt>
    <dgm:pt modelId="{21ABADDF-08DA-5B43-8CA8-8AAAE044D121}" type="parTrans" cxnId="{31B9D16A-9887-8F4A-92F9-BCD45E641020}">
      <dgm:prSet/>
      <dgm:spPr/>
      <dgm:t>
        <a:bodyPr/>
        <a:lstStyle/>
        <a:p>
          <a:endParaRPr lang="it-IT" sz="2000"/>
        </a:p>
      </dgm:t>
    </dgm:pt>
    <dgm:pt modelId="{D3F2C732-3616-C247-9F5B-7082B6988B3E}" type="sibTrans" cxnId="{31B9D16A-9887-8F4A-92F9-BCD45E641020}">
      <dgm:prSet/>
      <dgm:spPr/>
      <dgm:t>
        <a:bodyPr/>
        <a:lstStyle/>
        <a:p>
          <a:endParaRPr lang="it-IT" sz="2000"/>
        </a:p>
      </dgm:t>
    </dgm:pt>
    <dgm:pt modelId="{41D1433D-9849-2247-9A7D-23056826B319}">
      <dgm:prSet phldrT="[Testo]" custT="1"/>
      <dgm:spPr/>
      <dgm:t>
        <a:bodyPr/>
        <a:lstStyle/>
        <a:p>
          <a:r>
            <a:rPr lang="en-GB" sz="1600" noProof="0" dirty="0"/>
            <a:t>Third, SynchroniCity curates a set of </a:t>
          </a:r>
          <a:r>
            <a:rPr lang="en-GB" sz="1600" b="1" noProof="0" dirty="0"/>
            <a:t>standard data models </a:t>
          </a:r>
          <a:r>
            <a:rPr lang="en-GB" sz="1600" noProof="0" dirty="0"/>
            <a:t>for different sectors/application domains, and supports a city in the adaptation of their own data models to the SynchroniCity ones with guidelines and dedicated tools</a:t>
          </a:r>
        </a:p>
      </dgm:t>
    </dgm:pt>
    <dgm:pt modelId="{75496791-FCE3-FD45-A5FB-F0C28719B6A3}" type="sibTrans" cxnId="{E8B71B4B-8DE8-BF4E-AF85-346F4DBBBE79}">
      <dgm:prSet/>
      <dgm:spPr/>
      <dgm:t>
        <a:bodyPr/>
        <a:lstStyle/>
        <a:p>
          <a:endParaRPr lang="en-GB" sz="2000" noProof="0" dirty="0"/>
        </a:p>
      </dgm:t>
    </dgm:pt>
    <dgm:pt modelId="{AFB4E4D0-DA14-5143-A877-D7D50B84E471}" type="parTrans" cxnId="{E8B71B4B-8DE8-BF4E-AF85-346F4DBBBE79}">
      <dgm:prSet/>
      <dgm:spPr/>
      <dgm:t>
        <a:bodyPr/>
        <a:lstStyle/>
        <a:p>
          <a:endParaRPr lang="en-GB" sz="2000" noProof="0" dirty="0"/>
        </a:p>
      </dgm:t>
    </dgm:pt>
    <dgm:pt modelId="{1CCA69E9-CE2A-E344-882A-33BBD98EF0B6}">
      <dgm:prSet/>
      <dgm:spPr/>
      <dgm:t>
        <a:bodyPr/>
        <a:lstStyle/>
        <a:p>
          <a:r>
            <a:rPr lang="en-GB" noProof="0" dirty="0"/>
            <a:t>Finally, SynchroniCity offers a fundamental asset access and management framework, partly to ensure proper handling of ownership, terms and licenses, which is an essential element, partly because SynchroniCity has the aim to foster a market for IoT-Enabled urban services, including data. Towards these two objectives, SynchroniCity provides a </a:t>
          </a:r>
          <a:r>
            <a:rPr lang="en-GB" b="1" noProof="0" dirty="0"/>
            <a:t>common “marketplace”</a:t>
          </a:r>
          <a:r>
            <a:rPr lang="en-GB" noProof="0" dirty="0"/>
            <a:t> in which digital assets can be offered to public and private stakeholders, with or without monetisation.</a:t>
          </a:r>
        </a:p>
      </dgm:t>
    </dgm:pt>
    <dgm:pt modelId="{657BE142-1121-4947-98F9-E6160E29D4E8}" type="parTrans" cxnId="{443C338C-E252-5C4D-B3B8-98BFCFF97BA3}">
      <dgm:prSet/>
      <dgm:spPr/>
      <dgm:t>
        <a:bodyPr/>
        <a:lstStyle/>
        <a:p>
          <a:endParaRPr lang="it-IT"/>
        </a:p>
      </dgm:t>
    </dgm:pt>
    <dgm:pt modelId="{33C9F484-B6B9-D64E-BEE1-846E51756DE7}" type="sibTrans" cxnId="{443C338C-E252-5C4D-B3B8-98BFCFF97BA3}">
      <dgm:prSet/>
      <dgm:spPr/>
      <dgm:t>
        <a:bodyPr/>
        <a:lstStyle/>
        <a:p>
          <a:endParaRPr lang="it-IT"/>
        </a:p>
      </dgm:t>
    </dgm:pt>
    <dgm:pt modelId="{9C316340-ADD7-5241-AB5F-D852B1BDE167}" type="pres">
      <dgm:prSet presAssocID="{49E4F3A0-C692-6540-A2D4-A6EFE0BBCD0D}" presName="linearFlow" presStyleCnt="0">
        <dgm:presLayoutVars>
          <dgm:dir/>
          <dgm:animLvl val="lvl"/>
          <dgm:resizeHandles val="exact"/>
        </dgm:presLayoutVars>
      </dgm:prSet>
      <dgm:spPr/>
    </dgm:pt>
    <dgm:pt modelId="{A568FAF9-504C-4249-8FD9-5B5598ADC32B}" type="pres">
      <dgm:prSet presAssocID="{28B7B192-E022-8247-B939-BEFC1AA67F19}" presName="composite" presStyleCnt="0"/>
      <dgm:spPr/>
    </dgm:pt>
    <dgm:pt modelId="{E4007B3C-704D-C64C-9F8D-B64D9D5EB942}" type="pres">
      <dgm:prSet presAssocID="{28B7B192-E022-8247-B939-BEFC1AA67F19}" presName="parentText" presStyleLbl="alignNode1" presStyleIdx="0" presStyleCnt="4" custScaleX="102915">
        <dgm:presLayoutVars>
          <dgm:chMax val="1"/>
          <dgm:bulletEnabled val="1"/>
        </dgm:presLayoutVars>
      </dgm:prSet>
      <dgm:spPr/>
    </dgm:pt>
    <dgm:pt modelId="{AD3ECCF0-832E-F445-BD26-7C5553376D14}" type="pres">
      <dgm:prSet presAssocID="{28B7B192-E022-8247-B939-BEFC1AA67F19}" presName="descendantText" presStyleLbl="alignAcc1" presStyleIdx="0" presStyleCnt="4">
        <dgm:presLayoutVars>
          <dgm:bulletEnabled val="1"/>
        </dgm:presLayoutVars>
      </dgm:prSet>
      <dgm:spPr/>
    </dgm:pt>
    <dgm:pt modelId="{A99EB3B5-E82C-8D43-A2E6-4A562E5FE462}" type="pres">
      <dgm:prSet presAssocID="{0F7D4AF6-8B4B-6B41-98CE-C093CE0275D7}" presName="sp" presStyleCnt="0"/>
      <dgm:spPr/>
    </dgm:pt>
    <dgm:pt modelId="{1BF8A90E-5C52-6742-B868-DC5C8E193555}" type="pres">
      <dgm:prSet presAssocID="{EAEE8CFA-3887-484A-AEFE-978EEBD95679}" presName="composite" presStyleCnt="0"/>
      <dgm:spPr/>
    </dgm:pt>
    <dgm:pt modelId="{AD56C266-CEA5-CD48-9F94-0EF735938356}" type="pres">
      <dgm:prSet presAssocID="{EAEE8CFA-3887-484A-AEFE-978EEBD95679}" presName="parentText" presStyleLbl="alignNode1" presStyleIdx="1" presStyleCnt="4" custScaleX="102915">
        <dgm:presLayoutVars>
          <dgm:chMax val="1"/>
          <dgm:bulletEnabled val="1"/>
        </dgm:presLayoutVars>
      </dgm:prSet>
      <dgm:spPr/>
    </dgm:pt>
    <dgm:pt modelId="{8C8D7747-92AB-E144-A20A-D5ADFDDB0CEB}" type="pres">
      <dgm:prSet presAssocID="{EAEE8CFA-3887-484A-AEFE-978EEBD95679}" presName="descendantText" presStyleLbl="alignAcc1" presStyleIdx="1" presStyleCnt="4">
        <dgm:presLayoutVars>
          <dgm:bulletEnabled val="1"/>
        </dgm:presLayoutVars>
      </dgm:prSet>
      <dgm:spPr/>
    </dgm:pt>
    <dgm:pt modelId="{9EB243E1-6B06-1C48-A8EE-B3C62F790A2D}" type="pres">
      <dgm:prSet presAssocID="{694F357F-766B-4045-AA16-EC1B03DBB297}" presName="sp" presStyleCnt="0"/>
      <dgm:spPr/>
    </dgm:pt>
    <dgm:pt modelId="{529CE896-AF40-0748-A778-502E4378825F}" type="pres">
      <dgm:prSet presAssocID="{C9B76C85-4C8C-E940-8998-33FE5B326C6F}" presName="composite" presStyleCnt="0"/>
      <dgm:spPr/>
    </dgm:pt>
    <dgm:pt modelId="{F2159AB6-2D52-5A4B-9983-86F26B0185BE}" type="pres">
      <dgm:prSet presAssocID="{C9B76C85-4C8C-E940-8998-33FE5B326C6F}" presName="parentText" presStyleLbl="alignNode1" presStyleIdx="2" presStyleCnt="4" custScaleX="102915">
        <dgm:presLayoutVars>
          <dgm:chMax val="1"/>
          <dgm:bulletEnabled val="1"/>
        </dgm:presLayoutVars>
      </dgm:prSet>
      <dgm:spPr/>
    </dgm:pt>
    <dgm:pt modelId="{C7B4BD38-BFAF-E740-9EDC-7E7973A4C686}" type="pres">
      <dgm:prSet presAssocID="{C9B76C85-4C8C-E940-8998-33FE5B326C6F}" presName="descendantText" presStyleLbl="alignAcc1" presStyleIdx="2" presStyleCnt="4">
        <dgm:presLayoutVars>
          <dgm:bulletEnabled val="1"/>
        </dgm:presLayoutVars>
      </dgm:prSet>
      <dgm:spPr/>
    </dgm:pt>
    <dgm:pt modelId="{4F25AB0C-E067-F944-9967-3F13641BFA15}" type="pres">
      <dgm:prSet presAssocID="{1AE79922-1377-AD4A-8C6B-3E4BE43D3D05}" presName="sp" presStyleCnt="0"/>
      <dgm:spPr/>
    </dgm:pt>
    <dgm:pt modelId="{499806EE-DFB6-EB47-BCC0-79D1A8C15EE2}" type="pres">
      <dgm:prSet presAssocID="{79905907-7393-C341-81AD-90865AC3BED2}" presName="composite" presStyleCnt="0"/>
      <dgm:spPr/>
    </dgm:pt>
    <dgm:pt modelId="{37570302-FB37-BF46-82F9-F1CBBEB4149C}" type="pres">
      <dgm:prSet presAssocID="{79905907-7393-C341-81AD-90865AC3BED2}" presName="parentText" presStyleLbl="alignNode1" presStyleIdx="3" presStyleCnt="4" custLinFactNeighborY="-19446">
        <dgm:presLayoutVars>
          <dgm:chMax val="1"/>
          <dgm:bulletEnabled val="1"/>
        </dgm:presLayoutVars>
      </dgm:prSet>
      <dgm:spPr/>
    </dgm:pt>
    <dgm:pt modelId="{64B244B2-503A-1749-83DF-B47FDD6C18BA}" type="pres">
      <dgm:prSet presAssocID="{79905907-7393-C341-81AD-90865AC3BED2}" presName="descendantText" presStyleLbl="alignAcc1" presStyleIdx="3" presStyleCnt="4" custScaleY="163771" custLinFactNeighborX="20757" custLinFactNeighborY="-1376">
        <dgm:presLayoutVars>
          <dgm:bulletEnabled val="1"/>
        </dgm:presLayoutVars>
      </dgm:prSet>
      <dgm:spPr/>
    </dgm:pt>
  </dgm:ptLst>
  <dgm:cxnLst>
    <dgm:cxn modelId="{F06DE601-946D-F943-8C9E-1E4F98CB1424}" type="presOf" srcId="{41D1433D-9849-2247-9A7D-23056826B319}" destId="{C7B4BD38-BFAF-E740-9EDC-7E7973A4C686}" srcOrd="0" destOrd="0" presId="urn:microsoft.com/office/officeart/2005/8/layout/chevron2"/>
    <dgm:cxn modelId="{B80D080B-67F0-7F4E-B4A0-BBDC373B70C4}" type="presOf" srcId="{4DFED32E-1777-494D-9AFC-4AF5FB476865}" destId="{AD3ECCF0-832E-F445-BD26-7C5553376D14}" srcOrd="0" destOrd="0" presId="urn:microsoft.com/office/officeart/2005/8/layout/chevron2"/>
    <dgm:cxn modelId="{927ADC26-D3A3-5844-959F-B4B7B175D9C0}" type="presOf" srcId="{C9B76C85-4C8C-E940-8998-33FE5B326C6F}" destId="{F2159AB6-2D52-5A4B-9983-86F26B0185BE}" srcOrd="0" destOrd="0" presId="urn:microsoft.com/office/officeart/2005/8/layout/chevron2"/>
    <dgm:cxn modelId="{E8B71B4B-8DE8-BF4E-AF85-346F4DBBBE79}" srcId="{C9B76C85-4C8C-E940-8998-33FE5B326C6F}" destId="{41D1433D-9849-2247-9A7D-23056826B319}" srcOrd="0" destOrd="0" parTransId="{AFB4E4D0-DA14-5143-A877-D7D50B84E471}" sibTransId="{75496791-FCE3-FD45-A5FB-F0C28719B6A3}"/>
    <dgm:cxn modelId="{CEB92E63-59AC-644A-B881-0E8D5290A887}" type="presOf" srcId="{28B7B192-E022-8247-B939-BEFC1AA67F19}" destId="{E4007B3C-704D-C64C-9F8D-B64D9D5EB942}" srcOrd="0" destOrd="0" presId="urn:microsoft.com/office/officeart/2005/8/layout/chevron2"/>
    <dgm:cxn modelId="{31B9D16A-9887-8F4A-92F9-BCD45E641020}" srcId="{49E4F3A0-C692-6540-A2D4-A6EFE0BBCD0D}" destId="{79905907-7393-C341-81AD-90865AC3BED2}" srcOrd="3" destOrd="0" parTransId="{21ABADDF-08DA-5B43-8CA8-8AAAE044D121}" sibTransId="{D3F2C732-3616-C247-9F5B-7082B6988B3E}"/>
    <dgm:cxn modelId="{0ACCD678-BF37-504E-8708-FF43A81D4372}" srcId="{49E4F3A0-C692-6540-A2D4-A6EFE0BBCD0D}" destId="{C9B76C85-4C8C-E940-8998-33FE5B326C6F}" srcOrd="2" destOrd="0" parTransId="{A038DB1B-E457-6246-821E-2CC959A1AC36}" sibTransId="{1AE79922-1377-AD4A-8C6B-3E4BE43D3D05}"/>
    <dgm:cxn modelId="{AFAA6D8B-EAB4-4049-911F-E2DD04505A76}" srcId="{EAEE8CFA-3887-484A-AEFE-978EEBD95679}" destId="{CF747A65-DDF3-8D4F-A716-65C57302DD3A}" srcOrd="0" destOrd="0" parTransId="{EF7E884C-250E-E645-9AD6-A3D410C18D58}" sibTransId="{25CF057F-902A-2641-8540-6434FE80BADD}"/>
    <dgm:cxn modelId="{443C338C-E252-5C4D-B3B8-98BFCFF97BA3}" srcId="{79905907-7393-C341-81AD-90865AC3BED2}" destId="{1CCA69E9-CE2A-E344-882A-33BBD98EF0B6}" srcOrd="0" destOrd="0" parTransId="{657BE142-1121-4947-98F9-E6160E29D4E8}" sibTransId="{33C9F484-B6B9-D64E-BEE1-846E51756DE7}"/>
    <dgm:cxn modelId="{90EB49A8-4B03-8B4B-9C28-FCB8D2906A9C}" srcId="{49E4F3A0-C692-6540-A2D4-A6EFE0BBCD0D}" destId="{EAEE8CFA-3887-484A-AEFE-978EEBD95679}" srcOrd="1" destOrd="0" parTransId="{32B14978-ECD3-FA4C-A921-D5CFDCE5B207}" sibTransId="{694F357F-766B-4045-AA16-EC1B03DBB297}"/>
    <dgm:cxn modelId="{B2E485AA-9813-304F-9617-461A9E9B9739}" type="presOf" srcId="{EAEE8CFA-3887-484A-AEFE-978EEBD95679}" destId="{AD56C266-CEA5-CD48-9F94-0EF735938356}" srcOrd="0" destOrd="0" presId="urn:microsoft.com/office/officeart/2005/8/layout/chevron2"/>
    <dgm:cxn modelId="{C8920DBE-9696-0246-9A16-5929A7D4CA8C}" type="presOf" srcId="{79905907-7393-C341-81AD-90865AC3BED2}" destId="{37570302-FB37-BF46-82F9-F1CBBEB4149C}" srcOrd="0" destOrd="0" presId="urn:microsoft.com/office/officeart/2005/8/layout/chevron2"/>
    <dgm:cxn modelId="{67C7F0C4-47F4-6E42-81E3-051912B5A280}" srcId="{49E4F3A0-C692-6540-A2D4-A6EFE0BBCD0D}" destId="{28B7B192-E022-8247-B939-BEFC1AA67F19}" srcOrd="0" destOrd="0" parTransId="{8A289F46-51B0-B14C-94EE-7B8B0285657E}" sibTransId="{0F7D4AF6-8B4B-6B41-98CE-C093CE0275D7}"/>
    <dgm:cxn modelId="{7FD582C9-AD29-7940-8EEB-9EDB7D1CAD6F}" type="presOf" srcId="{1CCA69E9-CE2A-E344-882A-33BBD98EF0B6}" destId="{64B244B2-503A-1749-83DF-B47FDD6C18BA}" srcOrd="0" destOrd="0" presId="urn:microsoft.com/office/officeart/2005/8/layout/chevron2"/>
    <dgm:cxn modelId="{F4DCA8D7-1E0D-3B46-B04E-940DF92F4197}" srcId="{28B7B192-E022-8247-B939-BEFC1AA67F19}" destId="{4DFED32E-1777-494D-9AFC-4AF5FB476865}" srcOrd="0" destOrd="0" parTransId="{EDC53E9C-1BAE-994A-B27B-E02FEDEE56D1}" sibTransId="{D22C7675-BBED-E440-BFD9-9311F1CB6474}"/>
    <dgm:cxn modelId="{F09BA5E0-74B5-B947-966E-F04D0B7AF48A}" type="presOf" srcId="{49E4F3A0-C692-6540-A2D4-A6EFE0BBCD0D}" destId="{9C316340-ADD7-5241-AB5F-D852B1BDE167}" srcOrd="0" destOrd="0" presId="urn:microsoft.com/office/officeart/2005/8/layout/chevron2"/>
    <dgm:cxn modelId="{26FD7DF9-A0CF-4742-96FD-07999278663B}" type="presOf" srcId="{CF747A65-DDF3-8D4F-A716-65C57302DD3A}" destId="{8C8D7747-92AB-E144-A20A-D5ADFDDB0CEB}" srcOrd="0" destOrd="0" presId="urn:microsoft.com/office/officeart/2005/8/layout/chevron2"/>
    <dgm:cxn modelId="{9E725DE7-1064-6345-844D-677BFFF7EA90}" type="presParOf" srcId="{9C316340-ADD7-5241-AB5F-D852B1BDE167}" destId="{A568FAF9-504C-4249-8FD9-5B5598ADC32B}" srcOrd="0" destOrd="0" presId="urn:microsoft.com/office/officeart/2005/8/layout/chevron2"/>
    <dgm:cxn modelId="{0BD4E0F3-78B1-0C40-942A-60F13EF82C2D}" type="presParOf" srcId="{A568FAF9-504C-4249-8FD9-5B5598ADC32B}" destId="{E4007B3C-704D-C64C-9F8D-B64D9D5EB942}" srcOrd="0" destOrd="0" presId="urn:microsoft.com/office/officeart/2005/8/layout/chevron2"/>
    <dgm:cxn modelId="{99C14207-9F0A-1E46-8C79-9A53CCE28BDF}" type="presParOf" srcId="{A568FAF9-504C-4249-8FD9-5B5598ADC32B}" destId="{AD3ECCF0-832E-F445-BD26-7C5553376D14}" srcOrd="1" destOrd="0" presId="urn:microsoft.com/office/officeart/2005/8/layout/chevron2"/>
    <dgm:cxn modelId="{7C907B5D-CEC5-1446-8156-9C06A1B0447A}" type="presParOf" srcId="{9C316340-ADD7-5241-AB5F-D852B1BDE167}" destId="{A99EB3B5-E82C-8D43-A2E6-4A562E5FE462}" srcOrd="1" destOrd="0" presId="urn:microsoft.com/office/officeart/2005/8/layout/chevron2"/>
    <dgm:cxn modelId="{3065204A-1FF5-7341-8541-54322EA7CEA3}" type="presParOf" srcId="{9C316340-ADD7-5241-AB5F-D852B1BDE167}" destId="{1BF8A90E-5C52-6742-B868-DC5C8E193555}" srcOrd="2" destOrd="0" presId="urn:microsoft.com/office/officeart/2005/8/layout/chevron2"/>
    <dgm:cxn modelId="{50DA36F4-1407-3743-B0E9-0252C9A1F0BB}" type="presParOf" srcId="{1BF8A90E-5C52-6742-B868-DC5C8E193555}" destId="{AD56C266-CEA5-CD48-9F94-0EF735938356}" srcOrd="0" destOrd="0" presId="urn:microsoft.com/office/officeart/2005/8/layout/chevron2"/>
    <dgm:cxn modelId="{2FCE7E8C-7A72-3943-ACCA-7A7DD0339C4D}" type="presParOf" srcId="{1BF8A90E-5C52-6742-B868-DC5C8E193555}" destId="{8C8D7747-92AB-E144-A20A-D5ADFDDB0CEB}" srcOrd="1" destOrd="0" presId="urn:microsoft.com/office/officeart/2005/8/layout/chevron2"/>
    <dgm:cxn modelId="{2A4B8EF6-57C4-384E-977C-08878C6C424C}" type="presParOf" srcId="{9C316340-ADD7-5241-AB5F-D852B1BDE167}" destId="{9EB243E1-6B06-1C48-A8EE-B3C62F790A2D}" srcOrd="3" destOrd="0" presId="urn:microsoft.com/office/officeart/2005/8/layout/chevron2"/>
    <dgm:cxn modelId="{0E764B90-8037-9A4D-B020-0CFB5428911A}" type="presParOf" srcId="{9C316340-ADD7-5241-AB5F-D852B1BDE167}" destId="{529CE896-AF40-0748-A778-502E4378825F}" srcOrd="4" destOrd="0" presId="urn:microsoft.com/office/officeart/2005/8/layout/chevron2"/>
    <dgm:cxn modelId="{23E4472C-ADAE-1A48-BD6D-D6E7AADF4D9F}" type="presParOf" srcId="{529CE896-AF40-0748-A778-502E4378825F}" destId="{F2159AB6-2D52-5A4B-9983-86F26B0185BE}" srcOrd="0" destOrd="0" presId="urn:microsoft.com/office/officeart/2005/8/layout/chevron2"/>
    <dgm:cxn modelId="{F1341CB6-A5AB-0147-B252-E5F17F3EA35B}" type="presParOf" srcId="{529CE896-AF40-0748-A778-502E4378825F}" destId="{C7B4BD38-BFAF-E740-9EDC-7E7973A4C686}" srcOrd="1" destOrd="0" presId="urn:microsoft.com/office/officeart/2005/8/layout/chevron2"/>
    <dgm:cxn modelId="{4A23B8B3-DB68-3F45-BD6B-2791C32C735F}" type="presParOf" srcId="{9C316340-ADD7-5241-AB5F-D852B1BDE167}" destId="{4F25AB0C-E067-F944-9967-3F13641BFA15}" srcOrd="5" destOrd="0" presId="urn:microsoft.com/office/officeart/2005/8/layout/chevron2"/>
    <dgm:cxn modelId="{5BDB2204-59E9-D84C-BAB5-6CC54E5D5CE6}" type="presParOf" srcId="{9C316340-ADD7-5241-AB5F-D852B1BDE167}" destId="{499806EE-DFB6-EB47-BCC0-79D1A8C15EE2}" srcOrd="6" destOrd="0" presId="urn:microsoft.com/office/officeart/2005/8/layout/chevron2"/>
    <dgm:cxn modelId="{25C7FF80-22B7-1A40-9C0E-522959B3973E}" type="presParOf" srcId="{499806EE-DFB6-EB47-BCC0-79D1A8C15EE2}" destId="{37570302-FB37-BF46-82F9-F1CBBEB4149C}" srcOrd="0" destOrd="0" presId="urn:microsoft.com/office/officeart/2005/8/layout/chevron2"/>
    <dgm:cxn modelId="{452F4905-DCF7-A842-934D-262EBCF58130}" type="presParOf" srcId="{499806EE-DFB6-EB47-BCC0-79D1A8C15EE2}" destId="{64B244B2-503A-1749-83DF-B47FDD6C18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07B3C-704D-C64C-9F8D-B64D9D5EB942}">
      <dsp:nvSpPr>
        <dsp:cNvPr id="0" name=""/>
        <dsp:cNvSpPr/>
      </dsp:nvSpPr>
      <dsp:spPr>
        <a:xfrm rot="5400000">
          <a:off x="-182327" y="178592"/>
          <a:ext cx="1258309" cy="9064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1. Identify assets</a:t>
          </a:r>
        </a:p>
      </dsp:txBody>
      <dsp:txXfrm rot="-5400000">
        <a:off x="-6418" y="455929"/>
        <a:ext cx="906492" cy="351817"/>
      </dsp:txXfrm>
    </dsp:sp>
    <dsp:sp modelId="{AD3ECCF0-832E-F445-BD26-7C5553376D14}">
      <dsp:nvSpPr>
        <dsp:cNvPr id="0" name=""/>
        <dsp:cNvSpPr/>
      </dsp:nvSpPr>
      <dsp:spPr>
        <a:xfrm rot="5400000">
          <a:off x="4621751" y="-3731832"/>
          <a:ext cx="817901" cy="8286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First, a city needs to </a:t>
          </a:r>
          <a:r>
            <a:rPr lang="en-GB" sz="1600" b="1" kern="1200" noProof="0" dirty="0"/>
            <a:t>identify the assets </a:t>
          </a:r>
          <a:r>
            <a:rPr lang="en-GB" sz="1600" kern="1200" noProof="0" dirty="0"/>
            <a:t>that can and should be integrated with the SynchroniCity framework. These can include, e.g., data, (micro)services and IoT devices</a:t>
          </a:r>
        </a:p>
      </dsp:txBody>
      <dsp:txXfrm rot="-5400000">
        <a:off x="887236" y="42610"/>
        <a:ext cx="8247006" cy="738047"/>
      </dsp:txXfrm>
    </dsp:sp>
    <dsp:sp modelId="{AD56C266-CEA5-CD48-9F94-0EF735938356}">
      <dsp:nvSpPr>
        <dsp:cNvPr id="0" name=""/>
        <dsp:cNvSpPr/>
      </dsp:nvSpPr>
      <dsp:spPr>
        <a:xfrm rot="5400000">
          <a:off x="-182327" y="1298931"/>
          <a:ext cx="1258309" cy="9064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2. Implement access API</a:t>
          </a:r>
        </a:p>
      </dsp:txBody>
      <dsp:txXfrm rot="-5400000">
        <a:off x="-6418" y="1576268"/>
        <a:ext cx="906492" cy="351817"/>
      </dsp:txXfrm>
    </dsp:sp>
    <dsp:sp modelId="{8C8D7747-92AB-E144-A20A-D5ADFDDB0CEB}">
      <dsp:nvSpPr>
        <dsp:cNvPr id="0" name=""/>
        <dsp:cNvSpPr/>
      </dsp:nvSpPr>
      <dsp:spPr>
        <a:xfrm rot="5400000">
          <a:off x="4621751" y="-2611493"/>
          <a:ext cx="817901" cy="8286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Second, the </a:t>
          </a:r>
          <a:r>
            <a:rPr lang="en-GB" sz="1600" b="1" kern="1200" noProof="0" dirty="0"/>
            <a:t>access API </a:t>
          </a:r>
          <a:r>
            <a:rPr lang="en-GB" sz="1600" kern="1200" noProof="0" dirty="0"/>
            <a:t>can be implemented progressively, in different steps, depending on the technical infrastructure of the city. Security and Context Management API are the basic ones. </a:t>
          </a:r>
        </a:p>
      </dsp:txBody>
      <dsp:txXfrm rot="-5400000">
        <a:off x="887236" y="1162949"/>
        <a:ext cx="8247006" cy="738047"/>
      </dsp:txXfrm>
    </dsp:sp>
    <dsp:sp modelId="{F2159AB6-2D52-5A4B-9983-86F26B0185BE}">
      <dsp:nvSpPr>
        <dsp:cNvPr id="0" name=""/>
        <dsp:cNvSpPr/>
      </dsp:nvSpPr>
      <dsp:spPr>
        <a:xfrm rot="5400000">
          <a:off x="-182327" y="2419271"/>
          <a:ext cx="1258309" cy="9064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noProof="0" dirty="0"/>
            <a:t>3. Align data models</a:t>
          </a:r>
        </a:p>
      </dsp:txBody>
      <dsp:txXfrm rot="-5400000">
        <a:off x="-6418" y="2696608"/>
        <a:ext cx="906492" cy="351817"/>
      </dsp:txXfrm>
    </dsp:sp>
    <dsp:sp modelId="{C7B4BD38-BFAF-E740-9EDC-7E7973A4C686}">
      <dsp:nvSpPr>
        <dsp:cNvPr id="0" name=""/>
        <dsp:cNvSpPr/>
      </dsp:nvSpPr>
      <dsp:spPr>
        <a:xfrm rot="5400000">
          <a:off x="4621751" y="-1491153"/>
          <a:ext cx="817901" cy="8286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Third, SynchroniCity curates a set of </a:t>
          </a:r>
          <a:r>
            <a:rPr lang="en-GB" sz="1600" b="1" kern="1200" noProof="0" dirty="0"/>
            <a:t>standard data models </a:t>
          </a:r>
          <a:r>
            <a:rPr lang="en-GB" sz="1600" kern="1200" noProof="0" dirty="0"/>
            <a:t>for different sectors/application domains, and supports a city in the adaptation of their own data models to the SynchroniCity ones with guidelines and dedicated tools</a:t>
          </a:r>
        </a:p>
      </dsp:txBody>
      <dsp:txXfrm rot="-5400000">
        <a:off x="887236" y="2283289"/>
        <a:ext cx="8247006" cy="738047"/>
      </dsp:txXfrm>
    </dsp:sp>
    <dsp:sp modelId="{37570302-FB37-BF46-82F9-F1CBBEB4149C}">
      <dsp:nvSpPr>
        <dsp:cNvPr id="0" name=""/>
        <dsp:cNvSpPr/>
      </dsp:nvSpPr>
      <dsp:spPr>
        <a:xfrm rot="5400000">
          <a:off x="-195165" y="3568549"/>
          <a:ext cx="1258309" cy="88081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4. Set </a:t>
          </a:r>
          <a:r>
            <a:rPr lang="it-IT" sz="1200" kern="1200" dirty="0" err="1"/>
            <a:t>your</a:t>
          </a:r>
          <a:r>
            <a:rPr lang="it-IT" sz="1200" kern="1200" dirty="0"/>
            <a:t> </a:t>
          </a:r>
          <a:r>
            <a:rPr lang="it-IT" sz="1200" kern="1200" dirty="0" err="1"/>
            <a:t>terms</a:t>
          </a:r>
          <a:endParaRPr lang="it-IT" sz="1200" kern="1200" dirty="0"/>
        </a:p>
      </dsp:txBody>
      <dsp:txXfrm rot="-5400000">
        <a:off x="-6418" y="3820210"/>
        <a:ext cx="880816" cy="377493"/>
      </dsp:txXfrm>
    </dsp:sp>
    <dsp:sp modelId="{64B244B2-503A-1749-83DF-B47FDD6C18BA}">
      <dsp:nvSpPr>
        <dsp:cNvPr id="0" name=""/>
        <dsp:cNvSpPr/>
      </dsp:nvSpPr>
      <dsp:spPr>
        <a:xfrm rot="5400000">
          <a:off x="4354540" y="-121276"/>
          <a:ext cx="1339485" cy="8286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t>Finally, SynchroniCity offers a fundamental asset access and management framework, partly to ensure proper handling of ownership, terms and licenses, which is an essential element, partly because SynchroniCity has the aim to foster a market for IoT-Enabled urban services, including data. Towards these two objectives, SynchroniCity provides a </a:t>
          </a:r>
          <a:r>
            <a:rPr lang="en-GB" sz="1500" b="1" kern="1200" noProof="0" dirty="0"/>
            <a:t>common “marketplace”</a:t>
          </a:r>
          <a:r>
            <a:rPr lang="en-GB" sz="1500" kern="1200" noProof="0" dirty="0"/>
            <a:t> in which digital assets can be offered to public and private stakeholders, with or without monetisation.</a:t>
          </a:r>
        </a:p>
      </dsp:txBody>
      <dsp:txXfrm rot="-5400000">
        <a:off x="880816" y="3417836"/>
        <a:ext cx="8221545" cy="12087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EC904-7B6E-4CB4-B80E-473AD1B0E1CF}" type="datetimeFigureOut">
              <a:rPr lang="fr-FR" smtClean="0"/>
              <a:t>24/05/2018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9BBAC-263F-40AF-9670-034F6E3B9BCC}" type="slidenum">
              <a:rPr lang="fr-FR" smtClean="0"/>
              <a:t>‹#›</a:t>
            </a:fld>
            <a:endParaRPr lang="fr-FR"/>
          </a:p>
        </p:txBody>
      </p:sp>
    </p:spTree>
    <p:extLst>
      <p:ext uri="{BB962C8B-B14F-4D97-AF65-F5344CB8AC3E}">
        <p14:creationId xmlns:p14="http://schemas.microsoft.com/office/powerpoint/2010/main" val="12086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the tools and techniques that can be used to help replicate smart city solutions</a:t>
            </a:r>
          </a:p>
        </p:txBody>
      </p:sp>
      <p:sp>
        <p:nvSpPr>
          <p:cNvPr id="4" name="Slide Number Placeholder 3"/>
          <p:cNvSpPr>
            <a:spLocks noGrp="1"/>
          </p:cNvSpPr>
          <p:nvPr>
            <p:ph type="sldNum" sz="quarter" idx="10"/>
          </p:nvPr>
        </p:nvSpPr>
        <p:spPr/>
        <p:txBody>
          <a:bodyPr/>
          <a:lstStyle/>
          <a:p>
            <a:fld id="{7EFB0072-7B83-054E-8DF3-A4D39DF985C1}" type="slidenum">
              <a:rPr lang="en-GB" smtClean="0"/>
              <a:t>13</a:t>
            </a:fld>
            <a:endParaRPr lang="en-GB"/>
          </a:p>
        </p:txBody>
      </p:sp>
    </p:spTree>
    <p:extLst>
      <p:ext uri="{BB962C8B-B14F-4D97-AF65-F5344CB8AC3E}">
        <p14:creationId xmlns:p14="http://schemas.microsoft.com/office/powerpoint/2010/main" val="239126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Smart Street lighting </a:t>
            </a:r>
            <a:r>
              <a:rPr lang="en-GB" baseline="0" dirty="0"/>
              <a:t>is one of the </a:t>
            </a:r>
            <a:r>
              <a:rPr lang="en-GB" dirty="0"/>
              <a:t>simplest cross-domain use cases but one that is being commercially deployed in Bordeaux and other cities, although all the functionality might not be present yet.</a:t>
            </a:r>
          </a:p>
          <a:p>
            <a:r>
              <a:rPr lang="en-GB" dirty="0"/>
              <a:t>The</a:t>
            </a:r>
            <a:r>
              <a:rPr lang="en-GB" baseline="0" dirty="0"/>
              <a:t> lighting in particular streets can be controlled depending on factors such as the amount of traffic using the street or the weather situation. </a:t>
            </a:r>
          </a:p>
          <a:p>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22</a:t>
            </a:fld>
            <a:endParaRPr lang="en-GB"/>
          </a:p>
        </p:txBody>
      </p:sp>
    </p:spTree>
    <p:extLst>
      <p:ext uri="{BB962C8B-B14F-4D97-AF65-F5344CB8AC3E}">
        <p14:creationId xmlns:p14="http://schemas.microsoft.com/office/powerpoint/2010/main" val="129475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This is a </a:t>
            </a:r>
            <a:r>
              <a:rPr lang="en-GB" dirty="0" err="1"/>
              <a:t>modifed</a:t>
            </a:r>
            <a:r>
              <a:rPr lang="en-GB" dirty="0"/>
              <a:t> VICINITY use case.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It requires a dense network of air quality sensors, possibly provided by personal smartphones, which would make it possible to differentiate and select traffic routes for individual vehicles based on pollution levels in addition to the distance or time taken to traverse each route.</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Here</a:t>
            </a:r>
            <a:r>
              <a:rPr lang="en-GB" baseline="0" dirty="0"/>
              <a:t> is the e</a:t>
            </a:r>
            <a:r>
              <a:rPr lang="en-GB" dirty="0"/>
              <a:t>xchange of Information.</a:t>
            </a:r>
          </a:p>
          <a:p>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23</a:t>
            </a:fld>
            <a:endParaRPr lang="en-GB"/>
          </a:p>
        </p:txBody>
      </p:sp>
    </p:spTree>
    <p:extLst>
      <p:ext uri="{BB962C8B-B14F-4D97-AF65-F5344CB8AC3E}">
        <p14:creationId xmlns:p14="http://schemas.microsoft.com/office/powerpoint/2010/main" val="73658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sources of data for the use case.</a:t>
            </a:r>
          </a:p>
        </p:txBody>
      </p:sp>
      <p:sp>
        <p:nvSpPr>
          <p:cNvPr id="4" name="Slide Number Placeholder 3"/>
          <p:cNvSpPr>
            <a:spLocks noGrp="1"/>
          </p:cNvSpPr>
          <p:nvPr>
            <p:ph type="sldNum" sz="quarter" idx="10"/>
          </p:nvPr>
        </p:nvSpPr>
        <p:spPr/>
        <p:txBody>
          <a:bodyPr/>
          <a:lstStyle/>
          <a:p>
            <a:fld id="{7EFB0072-7B83-054E-8DF3-A4D39DF985C1}" type="slidenum">
              <a:rPr lang="en-GB" smtClean="0"/>
              <a:t>24</a:t>
            </a:fld>
            <a:endParaRPr lang="en-GB"/>
          </a:p>
        </p:txBody>
      </p:sp>
    </p:spTree>
    <p:extLst>
      <p:ext uri="{BB962C8B-B14F-4D97-AF65-F5344CB8AC3E}">
        <p14:creationId xmlns:p14="http://schemas.microsoft.com/office/powerpoint/2010/main" val="278123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enable incidents to be detected and emergency services to get to residential homes more quickly.</a:t>
            </a:r>
          </a:p>
          <a:p>
            <a:r>
              <a:rPr lang="en-GB" sz="1200" kern="1200" dirty="0">
                <a:solidFill>
                  <a:schemeClr val="tx1"/>
                </a:solidFill>
                <a:effectLst/>
                <a:latin typeface="+mn-lt"/>
                <a:ea typeface="+mn-ea"/>
                <a:cs typeface="+mn-cs"/>
              </a:rPr>
              <a:t>Deployed in the Municipality of Pilea-Hortiatis (Greece) which operates an eHealth at home pilot supporting around 50 registered homes in the municipality area. When one of the devices triggers an alarm, health care personnel are notified, a parking space is assigned, the license plate of the approaching car is white-listed and an estimated time of arrival is provided</a:t>
            </a:r>
            <a:r>
              <a:rPr lang="en-GB" sz="1200" b="1" kern="1200" dirty="0">
                <a:solidFill>
                  <a:schemeClr val="tx1"/>
                </a:solidFill>
                <a:effectLst/>
                <a:latin typeface="+mn-lt"/>
                <a:ea typeface="+mn-ea"/>
                <a:cs typeface="+mn-cs"/>
              </a:rPr>
              <a:t>.</a:t>
            </a:r>
            <a:r>
              <a:rPr lang="en-GB" dirty="0">
                <a:effectLst/>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25</a:t>
            </a:fld>
            <a:endParaRPr lang="en-GB"/>
          </a:p>
        </p:txBody>
      </p:sp>
    </p:spTree>
    <p:extLst>
      <p:ext uri="{BB962C8B-B14F-4D97-AF65-F5344CB8AC3E}">
        <p14:creationId xmlns:p14="http://schemas.microsoft.com/office/powerpoint/2010/main" val="95098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one of the</a:t>
            </a:r>
            <a:r>
              <a:rPr lang="en-GB" baseline="0" dirty="0"/>
              <a:t> VICINITY </a:t>
            </a:r>
            <a:r>
              <a:rPr lang="en-GB" dirty="0"/>
              <a:t>use cases which is being deployed in Tromsø in Norway. It integrates smart parking and assisted living.</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151669E7-8E38-C44E-885E-B281669DF285}" type="slidenum">
              <a:rPr lang="en-GB" smtClean="0"/>
              <a:pPr>
                <a:defRPr/>
              </a:pPr>
              <a:t>26</a:t>
            </a:fld>
            <a:endParaRPr lang="en-GB" dirty="0"/>
          </a:p>
        </p:txBody>
      </p:sp>
    </p:spTree>
    <p:extLst>
      <p:ext uri="{BB962C8B-B14F-4D97-AF65-F5344CB8AC3E}">
        <p14:creationId xmlns:p14="http://schemas.microsoft.com/office/powerpoint/2010/main" val="20942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Here are the sources of data for the use case.</a:t>
            </a:r>
          </a:p>
        </p:txBody>
      </p:sp>
      <p:sp>
        <p:nvSpPr>
          <p:cNvPr id="4" name="Slide Number Placeholder 3"/>
          <p:cNvSpPr>
            <a:spLocks noGrp="1"/>
          </p:cNvSpPr>
          <p:nvPr>
            <p:ph type="sldNum" sz="quarter" idx="10"/>
          </p:nvPr>
        </p:nvSpPr>
        <p:spPr/>
        <p:txBody>
          <a:bodyPr/>
          <a:lstStyle/>
          <a:p>
            <a:fld id="{7EFB0072-7B83-054E-8DF3-A4D39DF985C1}" type="slidenum">
              <a:rPr lang="en-GB" smtClean="0"/>
              <a:t>27</a:t>
            </a:fld>
            <a:endParaRPr lang="en-GB"/>
          </a:p>
        </p:txBody>
      </p:sp>
    </p:spTree>
    <p:extLst>
      <p:ext uri="{BB962C8B-B14F-4D97-AF65-F5344CB8AC3E}">
        <p14:creationId xmlns:p14="http://schemas.microsoft.com/office/powerpoint/2010/main" val="22912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Provides</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mproved care to citizens, better quality of life (Quality of Life dimension).</a:t>
            </a:r>
          </a:p>
          <a:p>
            <a:r>
              <a:rPr lang="en-GB" sz="1200" kern="1200" dirty="0">
                <a:solidFill>
                  <a:schemeClr val="tx1"/>
                </a:solidFill>
                <a:effectLst/>
                <a:latin typeface="+mn-lt"/>
                <a:ea typeface="+mn-ea"/>
                <a:cs typeface="+mn-cs"/>
              </a:rPr>
              <a:t>The use case has two sub-cases:</a:t>
            </a:r>
          </a:p>
          <a:p>
            <a:pPr lvl="0"/>
            <a:r>
              <a:rPr lang="en-GB" sz="1200" kern="1200" dirty="0">
                <a:solidFill>
                  <a:schemeClr val="tx1"/>
                </a:solidFill>
                <a:effectLst/>
                <a:latin typeface="+mn-lt"/>
                <a:ea typeface="+mn-ea"/>
                <a:cs typeface="+mn-cs"/>
              </a:rPr>
              <a:t>A public service offered by municipalities to individuals </a:t>
            </a:r>
          </a:p>
          <a:p>
            <a:r>
              <a:rPr lang="en-GB" sz="1200" kern="1200" dirty="0">
                <a:solidFill>
                  <a:schemeClr val="tx1"/>
                </a:solidFill>
                <a:effectLst/>
                <a:latin typeface="+mn-lt"/>
                <a:ea typeface="+mn-ea"/>
                <a:cs typeface="+mn-cs"/>
              </a:rPr>
              <a:t>A private service offered by insurance companies and/or subscribers.</a:t>
            </a:r>
          </a:p>
          <a:p>
            <a:r>
              <a:rPr lang="en-GB" sz="1200" kern="1200" dirty="0">
                <a:solidFill>
                  <a:schemeClr val="tx1"/>
                </a:solidFill>
                <a:effectLst/>
                <a:latin typeface="+mn-lt"/>
                <a:ea typeface="+mn-ea"/>
                <a:cs typeface="+mn-cs"/>
              </a:rPr>
              <a:t>Types of information to be exchanged in this Use Case are:</a:t>
            </a:r>
          </a:p>
          <a:p>
            <a:pPr lvl="0"/>
            <a:r>
              <a:rPr lang="en-GB" sz="1200" kern="1200" dirty="0">
                <a:solidFill>
                  <a:schemeClr val="tx1"/>
                </a:solidFill>
                <a:effectLst/>
                <a:latin typeface="+mn-lt"/>
                <a:ea typeface="+mn-ea"/>
                <a:cs typeface="+mn-cs"/>
              </a:rPr>
              <a:t>System detects when elderly person goes outdoors and provides information about his/her physical activity: measuring activity, steps, distance walked… monitoring physical activity outdoors meters or km run a day</a:t>
            </a:r>
          </a:p>
          <a:p>
            <a:pPr lvl="0"/>
            <a:r>
              <a:rPr lang="en-GB" sz="1200" kern="1200" dirty="0">
                <a:solidFill>
                  <a:schemeClr val="tx1"/>
                </a:solidFill>
                <a:effectLst/>
                <a:latin typeface="+mn-lt"/>
                <a:ea typeface="+mn-ea"/>
                <a:cs typeface="+mn-cs"/>
              </a:rPr>
              <a:t>The system should be able to </a:t>
            </a:r>
            <a:r>
              <a:rPr lang="en-GB" sz="1200" kern="1200" dirty="0" err="1">
                <a:solidFill>
                  <a:schemeClr val="tx1"/>
                </a:solidFill>
                <a:effectLst/>
                <a:latin typeface="+mn-lt"/>
                <a:ea typeface="+mn-ea"/>
                <a:cs typeface="+mn-cs"/>
              </a:rPr>
              <a:t>monitorise</a:t>
            </a:r>
            <a:r>
              <a:rPr lang="en-GB" sz="1200" kern="1200" dirty="0">
                <a:solidFill>
                  <a:schemeClr val="tx1"/>
                </a:solidFill>
                <a:effectLst/>
                <a:latin typeface="+mn-lt"/>
                <a:ea typeface="+mn-ea"/>
                <a:cs typeface="+mn-cs"/>
              </a:rPr>
              <a:t> the users social activities (going out, chatting with friends, (outdoor activities, communication with other users (e.g. through phone line), etc.)</a:t>
            </a:r>
          </a:p>
          <a:p>
            <a:pPr lvl="0"/>
            <a:r>
              <a:rPr lang="en-GB" sz="1200" kern="1200" dirty="0">
                <a:solidFill>
                  <a:schemeClr val="tx1"/>
                </a:solidFill>
                <a:effectLst/>
                <a:latin typeface="+mn-lt"/>
                <a:ea typeface="+mn-ea"/>
                <a:cs typeface="+mn-cs"/>
              </a:rPr>
              <a:t>System provides information from monitoring of outdoor activity that contributes to detect cognitive impairment and pathologies: repetitive visits to bank, or nutrition habits based on diversity of places where the elderly person goes</a:t>
            </a:r>
          </a:p>
          <a:p>
            <a:pPr lvl="0"/>
            <a:r>
              <a:rPr lang="en-GB" sz="1200" kern="1200" dirty="0">
                <a:solidFill>
                  <a:schemeClr val="tx1"/>
                </a:solidFill>
                <a:effectLst/>
                <a:latin typeface="+mn-lt"/>
                <a:ea typeface="+mn-ea"/>
                <a:cs typeface="+mn-cs"/>
              </a:rPr>
              <a:t>System detects other elderly in the same situation and doing the same way or path, and alerts the elderly</a:t>
            </a:r>
          </a:p>
          <a:p>
            <a:pPr lvl="0"/>
            <a:r>
              <a:rPr lang="en-GB" sz="1200" kern="1200" dirty="0">
                <a:solidFill>
                  <a:schemeClr val="tx1"/>
                </a:solidFill>
                <a:effectLst/>
                <a:latin typeface="+mn-lt"/>
                <a:ea typeface="+mn-ea"/>
                <a:cs typeface="+mn-cs"/>
              </a:rPr>
              <a:t>Control of assisted elderly person within a security perimeter or route outdoors</a:t>
            </a:r>
          </a:p>
          <a:p>
            <a:r>
              <a:rPr lang="en-GB" sz="1200" kern="1200" dirty="0">
                <a:solidFill>
                  <a:schemeClr val="tx1"/>
                </a:solidFill>
                <a:effectLst/>
                <a:latin typeface="+mn-lt"/>
                <a:ea typeface="+mn-ea"/>
                <a:cs typeface="+mn-cs"/>
              </a:rPr>
              <a:t>System detects location of assisted elderly person outdoors and informs of it to caregivers.</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28</a:t>
            </a:fld>
            <a:endParaRPr lang="en-GB"/>
          </a:p>
        </p:txBody>
      </p:sp>
    </p:spTree>
    <p:extLst>
      <p:ext uri="{BB962C8B-B14F-4D97-AF65-F5344CB8AC3E}">
        <p14:creationId xmlns:p14="http://schemas.microsoft.com/office/powerpoint/2010/main" val="77326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Pollution in the City of Madrid has become a serious issue, particularly for the citizens´ health (respiratory and cardiovascular diseases, allergies, cancer, etc.). The City Council is working on a hardening of the measures to be taken, to achieve healthy air quality levels and in accordance with the legislation; especially the ones related to traffic management - limiting the speed of vehicles or prohibiting to park- since it’s responsible of most of the total emissions. On the other hand, it is also desirable to reduce the number of accidents caused to pedestrians due to maintenance works and faults in the streets. Focused in these two aspects, </a:t>
            </a:r>
            <a:r>
              <a:rPr lang="en-GB" sz="1200" kern="1200" dirty="0" err="1">
                <a:solidFill>
                  <a:schemeClr val="tx1"/>
                </a:solidFill>
                <a:effectLst/>
                <a:latin typeface="+mn-lt"/>
                <a:ea typeface="+mn-ea"/>
                <a:cs typeface="+mn-cs"/>
              </a:rPr>
              <a:t>CeDInt</a:t>
            </a:r>
            <a:r>
              <a:rPr lang="en-GB" sz="1200" kern="1200" dirty="0">
                <a:solidFill>
                  <a:schemeClr val="tx1"/>
                </a:solidFill>
                <a:effectLst/>
                <a:latin typeface="+mn-lt"/>
                <a:ea typeface="+mn-ea"/>
                <a:cs typeface="+mn-cs"/>
              </a:rPr>
              <a:t>-UPM has deployed a pilot in the International Excellence Campus that UPM has in </a:t>
            </a:r>
            <a:r>
              <a:rPr lang="en-GB" sz="1200" kern="1200" dirty="0" err="1">
                <a:solidFill>
                  <a:schemeClr val="tx1"/>
                </a:solidFill>
                <a:effectLst/>
                <a:latin typeface="+mn-lt"/>
                <a:ea typeface="+mn-ea"/>
                <a:cs typeface="+mn-cs"/>
              </a:rPr>
              <a:t>Montegancedo</a:t>
            </a:r>
            <a:r>
              <a:rPr lang="en-GB" sz="1200" kern="1200" dirty="0">
                <a:solidFill>
                  <a:schemeClr val="tx1"/>
                </a:solidFill>
                <a:effectLst/>
                <a:latin typeface="+mn-lt"/>
                <a:ea typeface="+mn-ea"/>
                <a:cs typeface="+mn-cs"/>
              </a:rPr>
              <a:t> as Testbed for the city of Madrid</a:t>
            </a:r>
            <a:r>
              <a:rPr lang="en-GB" dirty="0">
                <a:effectLs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mitigate air pollution effect on citizens, this application aims to guide/recommend pedestrian alternative routes (at nights) according to pollution levels in the area and considering the existence of street &amp; pavement works/faults. The Smart Street Lighting Service Manager (SSLSM) gathers air quality parameters based on static (weather stations, sensor municipal and collaborative networks) and mobile (smart phone users) sources. Besides, it collects street &amp; pavement works/faults data from municipal sources and citizens involvement (smartphones). The SSLSM indicates the alternative routes by regulating the illumination level of each street lamp (e.g. the best route will present the highest light intensity), and signals the street &amp; pavement works/faults setting the nearest street lamp on blinking mode, preventing accidents and helping the maintenance service to locate the incidence</a:t>
            </a:r>
            <a:r>
              <a:rPr lang="en-GB" sz="1200" b="1" kern="1200" dirty="0">
                <a:solidFill>
                  <a:schemeClr val="tx1"/>
                </a:solidFill>
                <a:effectLst/>
                <a:latin typeface="+mn-lt"/>
                <a:ea typeface="+mn-ea"/>
                <a:cs typeface="+mn-cs"/>
              </a:rPr>
              <a:t>.</a:t>
            </a:r>
            <a:r>
              <a:rPr lang="en-GB" dirty="0">
                <a:effectLst/>
              </a:rPr>
              <a:t> </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29</a:t>
            </a:fld>
            <a:endParaRPr lang="en-GB"/>
          </a:p>
        </p:txBody>
      </p:sp>
    </p:spTree>
    <p:extLst>
      <p:ext uri="{BB962C8B-B14F-4D97-AF65-F5344CB8AC3E}">
        <p14:creationId xmlns:p14="http://schemas.microsoft.com/office/powerpoint/2010/main" val="39574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collection of telecom traces and events (handovers in cellular networks, connections at wifi hotspots) to be used by the mobility department to create origin-destination matrix in near-real time, to gradually advance towards real time in the future. Specific treatment of key aspects: security/privacy of information, data governance, quality of service and standardization / interoperability.</a:t>
            </a:r>
            <a:r>
              <a:rPr lang="en-GB" dirty="0">
                <a:effectLst/>
              </a:rPr>
              <a:t> </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31</a:t>
            </a:fld>
            <a:endParaRPr lang="en-GB"/>
          </a:p>
        </p:txBody>
      </p:sp>
    </p:spTree>
    <p:extLst>
      <p:ext uri="{BB962C8B-B14F-4D97-AF65-F5344CB8AC3E}">
        <p14:creationId xmlns:p14="http://schemas.microsoft.com/office/powerpoint/2010/main" val="83401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 smart building (private and/or public) equipped with smart sensors (temperature, smoke detectors, humidity sensors, gas detectors etc.) monitor parameters of interest</a:t>
            </a:r>
            <a:endParaRPr lang="en-GB" sz="1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Smart environmental sensors that measure environmental parameters of interest (e.g. weather stations, pollution sensors etc.) </a:t>
            </a:r>
            <a:endParaRPr lang="en-GB" sz="1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eHealth devices and/or eHealth apps that can share citizen  health information</a:t>
            </a:r>
            <a:endParaRPr lang="en-GB" sz="18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functionalities of the Smart Cities NGES are:</a:t>
            </a:r>
            <a:endParaRPr lang="en-GB" sz="1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Trigger automated emergency calls to PSAP, initiated by smart buildings, by smart environmental sensors, by eHealth applications and send real time information to PSAP for enhanced situation awareness of critical parameters</a:t>
            </a:r>
            <a:endParaRPr lang="en-GB" sz="1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Control (automatic or semi-automatic) actuators to minimize the spread of an incident  </a:t>
            </a:r>
            <a:endParaRPr lang="en-GB" sz="1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Send information/instructions to the public/citizens within the vicinity of the incidents (inside a building, vicinity of a building, in critical area etc.) through various means (mobile apps, city information points, public address, variable message signs etc.), supporting evacuations (e.g. dynamic exit signs).</a:t>
            </a:r>
            <a:endParaRPr lang="en-GB" sz="1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Dispatch information to disaster response teams</a:t>
            </a:r>
            <a:endParaRPr lang="en-GB" sz="1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Receive information by citizens</a:t>
            </a:r>
            <a:endParaRPr lang="en-GB" sz="18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Interoperate with Early Warning Systems</a:t>
            </a:r>
            <a:r>
              <a:rPr lang="en-GB" dirty="0">
                <a:effectLst/>
              </a:rPr>
              <a:t> </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32</a:t>
            </a:fld>
            <a:endParaRPr lang="en-GB"/>
          </a:p>
        </p:txBody>
      </p:sp>
    </p:spTree>
    <p:extLst>
      <p:ext uri="{BB962C8B-B14F-4D97-AF65-F5344CB8AC3E}">
        <p14:creationId xmlns:p14="http://schemas.microsoft.com/office/powerpoint/2010/main" val="111716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picture from ETSI Technical Report </a:t>
            </a:r>
            <a:r>
              <a:rPr lang="en-US" sz="1200" kern="1200" dirty="0">
                <a:solidFill>
                  <a:schemeClr val="tx1"/>
                </a:solidFill>
                <a:effectLst/>
                <a:latin typeface="+mn-lt"/>
                <a:ea typeface="+mn-ea"/>
                <a:cs typeface="+mn-cs"/>
              </a:rPr>
              <a:t>103 290 “Machine-to-Machine communications (M2M); Impact of Smart City Activity on IoT Environment” which shows possible domains</a:t>
            </a:r>
            <a:r>
              <a:rPr lang="en-US" sz="1200" kern="1200" baseline="0" dirty="0">
                <a:solidFill>
                  <a:schemeClr val="tx1"/>
                </a:solidFill>
                <a:effectLst/>
                <a:latin typeface="+mn-lt"/>
                <a:ea typeface="+mn-ea"/>
                <a:cs typeface="+mn-cs"/>
              </a:rPr>
              <a:t> in a smart city, each with their own data-sets and information sources</a:t>
            </a:r>
            <a:r>
              <a:rPr lang="en-GB" sz="1200" kern="1200" dirty="0">
                <a:solidFill>
                  <a:schemeClr val="tx1"/>
                </a:solidFill>
                <a:effectLst/>
                <a:latin typeface="+mn-lt"/>
                <a:ea typeface="+mn-ea"/>
                <a:cs typeface="+mn-cs"/>
              </a:rPr>
              <a:t>.</a:t>
            </a:r>
            <a:endParaRPr lang="en-GB" dirty="0"/>
          </a:p>
          <a:p>
            <a:r>
              <a:rPr lang="en-GB" sz="1200" kern="1200" dirty="0">
                <a:solidFill>
                  <a:schemeClr val="tx1"/>
                </a:solidFill>
                <a:effectLst/>
                <a:latin typeface="+mn-lt"/>
                <a:ea typeface="+mn-ea"/>
                <a:cs typeface="+mn-cs"/>
              </a:rPr>
              <a:t>A cross-domain (or cross-cutting) use case is one which, to be realised effectively, requires access to information normally contained in different (possibly legacy) silos or data-sets. Smart Cities, because of their wealth of different domains, provide some of the best examples of cross-domain use cases. </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14</a:t>
            </a:fld>
            <a:endParaRPr lang="en-GB"/>
          </a:p>
        </p:txBody>
      </p:sp>
    </p:spTree>
    <p:extLst>
      <p:ext uri="{BB962C8B-B14F-4D97-AF65-F5344CB8AC3E}">
        <p14:creationId xmlns:p14="http://schemas.microsoft.com/office/powerpoint/2010/main" val="208546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51669E7-8E38-C44E-885E-B281669DF285}" type="slidenum">
              <a:rPr lang="en-GB" smtClean="0"/>
              <a:pPr>
                <a:defRPr/>
              </a:pPr>
              <a:t>34</a:t>
            </a:fld>
            <a:endParaRPr lang="en-GB" dirty="0"/>
          </a:p>
        </p:txBody>
      </p:sp>
    </p:spTree>
    <p:extLst>
      <p:ext uri="{BB962C8B-B14F-4D97-AF65-F5344CB8AC3E}">
        <p14:creationId xmlns:p14="http://schemas.microsoft.com/office/powerpoint/2010/main" val="213402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simple examples of cross domain use cases</a:t>
            </a:r>
            <a:r>
              <a:rPr lang="en-GB" baseline="0" dirty="0"/>
              <a:t> so you can see the concept.</a:t>
            </a:r>
          </a:p>
          <a:p>
            <a:r>
              <a:rPr lang="en-GB" baseline="0" dirty="0"/>
              <a:t>Examples of these will be provided in more detail later.</a:t>
            </a:r>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15</a:t>
            </a:fld>
            <a:endParaRPr lang="en-GB"/>
          </a:p>
        </p:txBody>
      </p:sp>
    </p:spTree>
    <p:extLst>
      <p:ext uri="{BB962C8B-B14F-4D97-AF65-F5344CB8AC3E}">
        <p14:creationId xmlns:p14="http://schemas.microsoft.com/office/powerpoint/2010/main" val="248287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justify the implementation of a horizontal platform for smart cities the income from a cross-domain service must be sufficient to fund the extra costs of procuring it.</a:t>
            </a:r>
          </a:p>
          <a:p>
            <a:r>
              <a:rPr lang="en-GB" dirty="0"/>
              <a:t>The problem with some of these simple cross-domain use cases is that in practice they may not be commercially viable or economically sustainable. Once the servers and other infrastructure has</a:t>
            </a:r>
            <a:r>
              <a:rPr lang="en-GB" baseline="0" dirty="0"/>
              <a:t> been</a:t>
            </a:r>
            <a:r>
              <a:rPr lang="en-GB" dirty="0"/>
              <a:t> set up by a project, there might not be sufficient money coming in to sustain it after the project that created it finishes, so the service is not maintained after the trial period.</a:t>
            </a:r>
          </a:p>
          <a:p>
            <a:r>
              <a:rPr lang="en-GB" dirty="0"/>
              <a:t>How can we avoid this?</a:t>
            </a:r>
          </a:p>
          <a:p>
            <a:r>
              <a:rPr lang="en-GB" dirty="0"/>
              <a:t>Apply these tests…go through list above.</a:t>
            </a:r>
          </a:p>
          <a:p>
            <a:r>
              <a:rPr lang="en-GB" dirty="0"/>
              <a:t>It may be possible to modify a use case to involve different stakeholders and different funding sources to keep a service alive once the trial period has ended.</a:t>
            </a:r>
          </a:p>
        </p:txBody>
      </p:sp>
      <p:sp>
        <p:nvSpPr>
          <p:cNvPr id="4" name="Slide Number Placeholder 3"/>
          <p:cNvSpPr>
            <a:spLocks noGrp="1"/>
          </p:cNvSpPr>
          <p:nvPr>
            <p:ph type="sldNum" sz="quarter" idx="10"/>
          </p:nvPr>
        </p:nvSpPr>
        <p:spPr/>
        <p:txBody>
          <a:bodyPr/>
          <a:lstStyle/>
          <a:p>
            <a:fld id="{7EFB0072-7B83-054E-8DF3-A4D39DF985C1}" type="slidenum">
              <a:rPr lang="en-GB" smtClean="0"/>
              <a:t>16</a:t>
            </a:fld>
            <a:endParaRPr lang="en-GB"/>
          </a:p>
        </p:txBody>
      </p:sp>
    </p:spTree>
    <p:extLst>
      <p:ext uri="{BB962C8B-B14F-4D97-AF65-F5344CB8AC3E}">
        <p14:creationId xmlns:p14="http://schemas.microsoft.com/office/powerpoint/2010/main" val="211487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sources of best practises for cross-domain use cases for smart cities.</a:t>
            </a:r>
          </a:p>
          <a:p>
            <a:r>
              <a:rPr lang="en-GB" dirty="0"/>
              <a:t>The H2020 Smart City Lighthouse</a:t>
            </a:r>
            <a:r>
              <a:rPr lang="en-GB" baseline="0" dirty="0"/>
              <a:t> projects are e</a:t>
            </a:r>
            <a:r>
              <a:rPr lang="en-GB" dirty="0"/>
              <a:t>xploring</a:t>
            </a:r>
            <a:r>
              <a:rPr lang="en-GB" baseline="0" dirty="0"/>
              <a:t> t</a:t>
            </a:r>
            <a:r>
              <a:rPr lang="en-GB" dirty="0"/>
              <a:t>echniques for Replication of Smart City solutions and defining use cases, some of which are cross domain.</a:t>
            </a:r>
          </a:p>
          <a:p>
            <a:r>
              <a:rPr lang="en-GB" dirty="0"/>
              <a:t>There are 12 project in total</a:t>
            </a:r>
            <a:r>
              <a:rPr lang="en-GB" baseline="0" dirty="0"/>
              <a:t> looking at things ranging from retrofitting of buildings to make them energy efficient to smart transport in order to reduce congestion and GHG emissions.</a:t>
            </a:r>
          </a:p>
          <a:p>
            <a:r>
              <a:rPr lang="en-GB" baseline="0" dirty="0"/>
              <a:t>The slide should be updated with the lighthouse projects which started in 2018 but these have not got as far as defining their use cases yet.</a:t>
            </a:r>
          </a:p>
          <a:p>
            <a:r>
              <a:rPr lang="en-GB" baseline="0" dirty="0"/>
              <a:t>For this study we’ve had input from Replicate, </a:t>
            </a:r>
            <a:r>
              <a:rPr lang="en-GB" dirty="0"/>
              <a:t>REMOURBAN, RUGGEDISED, </a:t>
            </a:r>
            <a:r>
              <a:rPr lang="en-GB" baseline="0" dirty="0"/>
              <a:t>Sharing Cities, Smarter Together and  Triangulum.</a:t>
            </a:r>
            <a:endParaRPr lang="en-GB" dirty="0"/>
          </a:p>
        </p:txBody>
      </p:sp>
      <p:sp>
        <p:nvSpPr>
          <p:cNvPr id="4" name="Slide Number Placeholder 3"/>
          <p:cNvSpPr>
            <a:spLocks noGrp="1"/>
          </p:cNvSpPr>
          <p:nvPr>
            <p:ph type="sldNum" sz="quarter" idx="10"/>
          </p:nvPr>
        </p:nvSpPr>
        <p:spPr/>
        <p:txBody>
          <a:bodyPr/>
          <a:lstStyle/>
          <a:p>
            <a:pPr>
              <a:defRPr/>
            </a:pPr>
            <a:fld id="{151669E7-8E38-C44E-885E-B281669DF285}" type="slidenum">
              <a:rPr lang="en-GB" smtClean="0"/>
              <a:pPr>
                <a:defRPr/>
              </a:pPr>
              <a:t>17</a:t>
            </a:fld>
            <a:endParaRPr lang="en-GB" dirty="0"/>
          </a:p>
        </p:txBody>
      </p:sp>
    </p:spTree>
    <p:extLst>
      <p:ext uri="{BB962C8B-B14F-4D97-AF65-F5344CB8AC3E}">
        <p14:creationId xmlns:p14="http://schemas.microsoft.com/office/powerpoint/2010/main" val="248058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are the cities leading these lighthouse projects.</a:t>
            </a:r>
          </a:p>
          <a:p>
            <a:r>
              <a:rPr lang="en-GB" dirty="0"/>
              <a:t>There is a wide spread of city locations across and beyond Europe so there will be a widespread diffusion of replication techniques.</a:t>
            </a:r>
          </a:p>
          <a:p>
            <a:r>
              <a:rPr lang="en-GB" dirty="0"/>
              <a:t>Each project has at least 3 follower cities as well so the solutions will be</a:t>
            </a:r>
            <a:r>
              <a:rPr lang="en-GB" baseline="0" dirty="0"/>
              <a:t> replicated (under a different set of conditions) in a different set of cities.</a:t>
            </a:r>
          </a:p>
          <a:p>
            <a:r>
              <a:rPr lang="en-GB" baseline="0" dirty="0"/>
              <a:t>A number of these have led to services which are sustainable after the end of the project.</a:t>
            </a:r>
            <a:endParaRPr lang="en-GB" dirty="0"/>
          </a:p>
        </p:txBody>
      </p:sp>
      <p:sp>
        <p:nvSpPr>
          <p:cNvPr id="4" name="Slide Number Placeholder 3"/>
          <p:cNvSpPr>
            <a:spLocks noGrp="1"/>
          </p:cNvSpPr>
          <p:nvPr>
            <p:ph type="sldNum" sz="quarter" idx="10"/>
          </p:nvPr>
        </p:nvSpPr>
        <p:spPr/>
        <p:txBody>
          <a:bodyPr/>
          <a:lstStyle/>
          <a:p>
            <a:fld id="{CCA2661B-6323-413B-8910-E3C5229A9D65}" type="slidenum">
              <a:rPr lang="nb-NO" smtClean="0"/>
              <a:pPr/>
              <a:t>18</a:t>
            </a:fld>
            <a:endParaRPr lang="nb-NO" dirty="0"/>
          </a:p>
        </p:txBody>
      </p:sp>
    </p:spTree>
    <p:extLst>
      <p:ext uri="{BB962C8B-B14F-4D97-AF65-F5344CB8AC3E}">
        <p14:creationId xmlns:p14="http://schemas.microsoft.com/office/powerpoint/2010/main" val="10188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Horizon 2020 IoT Large Scale Pilots will also be very relevant to providing cross-domain use cases.</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Clearly</a:t>
            </a:r>
            <a:r>
              <a:rPr lang="en-GB" baseline="0" dirty="0"/>
              <a:t> Synchronicity is very relevant to Smart Cities (and will be described later by Martin </a:t>
            </a:r>
            <a:r>
              <a:rPr lang="en-GB" baseline="0" dirty="0" err="1"/>
              <a:t>Brynskov</a:t>
            </a:r>
            <a:r>
              <a:rPr lang="en-GB" baseline="0" dirty="0"/>
              <a:t>) but it’s not the only one:</a:t>
            </a:r>
          </a:p>
          <a:p>
            <a:r>
              <a:rPr lang="en-GB" dirty="0"/>
              <a:t>Monica for example plans to deploy 10,000 devices for monitoring health and fitness as well as providing new media opportunities.</a:t>
            </a:r>
          </a:p>
          <a:p>
            <a:r>
              <a:rPr lang="en-GB" baseline="0" dirty="0" err="1"/>
              <a:t>Activage</a:t>
            </a:r>
            <a:r>
              <a:rPr lang="en-GB" baseline="0" dirty="0"/>
              <a:t> is looking at active and healthy aging and will be deployed across Smart Cites.</a:t>
            </a:r>
          </a:p>
        </p:txBody>
      </p:sp>
      <p:sp>
        <p:nvSpPr>
          <p:cNvPr id="4" name="Slide Number Placeholder 3"/>
          <p:cNvSpPr>
            <a:spLocks noGrp="1"/>
          </p:cNvSpPr>
          <p:nvPr>
            <p:ph type="sldNum" sz="quarter" idx="10"/>
          </p:nvPr>
        </p:nvSpPr>
        <p:spPr/>
        <p:txBody>
          <a:bodyPr/>
          <a:lstStyle/>
          <a:p>
            <a:fld id="{CCA2661B-6323-413B-8910-E3C5229A9D65}" type="slidenum">
              <a:rPr lang="nb-NO" smtClean="0"/>
              <a:pPr/>
              <a:t>19</a:t>
            </a:fld>
            <a:endParaRPr lang="nb-NO" dirty="0"/>
          </a:p>
        </p:txBody>
      </p:sp>
    </p:spTree>
    <p:extLst>
      <p:ext uri="{BB962C8B-B14F-4D97-AF65-F5344CB8AC3E}">
        <p14:creationId xmlns:p14="http://schemas.microsoft.com/office/powerpoint/2010/main" val="6566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n w="12700">
                  <a:noFill/>
                  <a:prstDash val="solid"/>
                </a:ln>
                <a:solidFill>
                  <a:srgbClr val="FF0000"/>
                </a:solidFill>
                <a:effectLst>
                  <a:outerShdw blurRad="41275" dist="20320" dir="1800000" algn="tl" rotWithShape="0">
                    <a:srgbClr val="000000">
                      <a:alpha val="40000"/>
                    </a:srgbClr>
                  </a:outerShdw>
                </a:effectLst>
              </a:rPr>
              <a:t>Other best practises can be found among</a:t>
            </a:r>
            <a:r>
              <a:rPr lang="en-GB" sz="1200" b="0" baseline="0" dirty="0">
                <a:ln w="12700">
                  <a:noFill/>
                  <a:prstDash val="solid"/>
                </a:ln>
                <a:solidFill>
                  <a:srgbClr val="FF0000"/>
                </a:solidFill>
                <a:effectLst>
                  <a:outerShdw blurRad="41275" dist="20320" dir="1800000" algn="tl" rotWithShape="0">
                    <a:srgbClr val="000000">
                      <a:alpha val="40000"/>
                    </a:srgbClr>
                  </a:outerShdw>
                </a:effectLst>
              </a:rPr>
              <a:t> the IoT projects in the H2020 IoT-EPI (European Platforms Initiative).</a:t>
            </a:r>
          </a:p>
          <a:p>
            <a:r>
              <a:rPr lang="en-GB" sz="1200" b="0" baseline="0" dirty="0">
                <a:ln w="12700">
                  <a:noFill/>
                  <a:prstDash val="solid"/>
                </a:ln>
                <a:solidFill>
                  <a:srgbClr val="FF0000"/>
                </a:solidFill>
                <a:effectLst>
                  <a:outerShdw blurRad="41275" dist="20320" dir="1800000" algn="tl" rotWithShape="0">
                    <a:srgbClr val="000000">
                      <a:alpha val="40000"/>
                    </a:srgbClr>
                  </a:outerShdw>
                </a:effectLst>
              </a:rPr>
              <a:t>These are putting in place the enabling technologies for IoT to connect smart city domains.</a:t>
            </a:r>
          </a:p>
          <a:p>
            <a:r>
              <a:rPr lang="en-GB" sz="1200" b="0" baseline="0" dirty="0">
                <a:ln w="12700">
                  <a:noFill/>
                  <a:prstDash val="solid"/>
                </a:ln>
                <a:solidFill>
                  <a:srgbClr val="FF0000"/>
                </a:solidFill>
                <a:effectLst>
                  <a:outerShdw blurRad="41275" dist="20320" dir="1800000" algn="tl" rotWithShape="0">
                    <a:srgbClr val="000000">
                      <a:alpha val="40000"/>
                    </a:srgbClr>
                  </a:outerShdw>
                </a:effectLst>
              </a:rPr>
              <a:t>The VICINITY project in particular has 4 pilot sites and around 23 use cases, some of which are cross-domain and 2 are included here.</a:t>
            </a:r>
          </a:p>
          <a:p>
            <a:endParaRPr lang="en-GB" sz="1200" b="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0"/>
          </p:nvPr>
        </p:nvSpPr>
        <p:spPr/>
        <p:txBody>
          <a:bodyPr/>
          <a:lstStyle/>
          <a:p>
            <a:fld id="{CCA2661B-6323-413B-8910-E3C5229A9D65}" type="slidenum">
              <a:rPr lang="nb-NO" smtClean="0"/>
              <a:pPr/>
              <a:t>20</a:t>
            </a:fld>
            <a:endParaRPr lang="nb-NO" dirty="0"/>
          </a:p>
        </p:txBody>
      </p:sp>
    </p:spTree>
    <p:extLst>
      <p:ext uri="{BB962C8B-B14F-4D97-AF65-F5344CB8AC3E}">
        <p14:creationId xmlns:p14="http://schemas.microsoft.com/office/powerpoint/2010/main" val="257022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other sources of cross-domain use cases but these are the one we will look at in more detail here.</a:t>
            </a:r>
          </a:p>
          <a:p>
            <a:r>
              <a:rPr lang="en-GB" dirty="0"/>
              <a:t>List…</a:t>
            </a:r>
          </a:p>
          <a:p>
            <a:endParaRPr lang="en-GB" dirty="0"/>
          </a:p>
        </p:txBody>
      </p:sp>
      <p:sp>
        <p:nvSpPr>
          <p:cNvPr id="4" name="Slide Number Placeholder 3"/>
          <p:cNvSpPr>
            <a:spLocks noGrp="1"/>
          </p:cNvSpPr>
          <p:nvPr>
            <p:ph type="sldNum" sz="quarter" idx="10"/>
          </p:nvPr>
        </p:nvSpPr>
        <p:spPr/>
        <p:txBody>
          <a:bodyPr/>
          <a:lstStyle/>
          <a:p>
            <a:fld id="{7EFB0072-7B83-054E-8DF3-A4D39DF985C1}" type="slidenum">
              <a:rPr lang="en-GB" smtClean="0"/>
              <a:t>21</a:t>
            </a:fld>
            <a:endParaRPr lang="en-GB"/>
          </a:p>
        </p:txBody>
      </p:sp>
    </p:spTree>
    <p:extLst>
      <p:ext uri="{BB962C8B-B14F-4D97-AF65-F5344CB8AC3E}">
        <p14:creationId xmlns:p14="http://schemas.microsoft.com/office/powerpoint/2010/main" val="1269358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A1C5-3761-4A75-8408-2E20EF617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B2CEE8E-EC0C-4B15-B83F-CD4726AE5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8C833D4-1D3D-4C53-B059-5DA24835988D}"/>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6" name="Slide Number Placeholder 5">
            <a:extLst>
              <a:ext uri="{FF2B5EF4-FFF2-40B4-BE49-F238E27FC236}">
                <a16:creationId xmlns:a16="http://schemas.microsoft.com/office/drawing/2014/main" id="{77E095CF-ED6D-41AA-B57B-9F38F5C307BD}"/>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8" name="Picture 7">
            <a:extLst>
              <a:ext uri="{FF2B5EF4-FFF2-40B4-BE49-F238E27FC236}">
                <a16:creationId xmlns:a16="http://schemas.microsoft.com/office/drawing/2014/main" id="{622A3794-5620-4A8B-82A1-DC1C6F24CF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9" name="Picture 8">
            <a:extLst>
              <a:ext uri="{FF2B5EF4-FFF2-40B4-BE49-F238E27FC236}">
                <a16:creationId xmlns:a16="http://schemas.microsoft.com/office/drawing/2014/main" id="{3BCE96AD-DC8B-4C05-AD32-E89F4C8FA8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27632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B7D0-6734-4E58-85E2-1162CB2822C8}"/>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CF40696-E55A-4800-9673-0A5AA2218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AE8808-013F-4D64-AE3D-AAC4F4922DEF}"/>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5" name="Footer Placeholder 4">
            <a:extLst>
              <a:ext uri="{FF2B5EF4-FFF2-40B4-BE49-F238E27FC236}">
                <a16:creationId xmlns:a16="http://schemas.microsoft.com/office/drawing/2014/main" id="{448EE77E-61D6-4C56-B7CE-02AD86C51F7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506CB9C1-1DC3-4BC2-9463-6FDA79648612}"/>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8" name="Picture 7">
            <a:extLst>
              <a:ext uri="{FF2B5EF4-FFF2-40B4-BE49-F238E27FC236}">
                <a16:creationId xmlns:a16="http://schemas.microsoft.com/office/drawing/2014/main" id="{F87AEC55-149D-459D-82B8-CC6CCC9463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9" name="Picture 8">
            <a:extLst>
              <a:ext uri="{FF2B5EF4-FFF2-40B4-BE49-F238E27FC236}">
                <a16:creationId xmlns:a16="http://schemas.microsoft.com/office/drawing/2014/main" id="{3EFDB57C-38E6-4E2A-9FB3-BC86850CD3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6947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07072-BB44-4B2F-89B8-0375D27819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2248BD4-5E10-4BF6-B5EF-988C19735C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DA575C9-C4F0-4A62-A7A7-408DC2B8A3F4}"/>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5" name="Footer Placeholder 4">
            <a:extLst>
              <a:ext uri="{FF2B5EF4-FFF2-40B4-BE49-F238E27FC236}">
                <a16:creationId xmlns:a16="http://schemas.microsoft.com/office/drawing/2014/main" id="{F0C62170-1C30-479B-8E4A-A61287B3773F}"/>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553A97A4-56E1-4224-ADD2-E461DC904095}"/>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8" name="Picture 7">
            <a:extLst>
              <a:ext uri="{FF2B5EF4-FFF2-40B4-BE49-F238E27FC236}">
                <a16:creationId xmlns:a16="http://schemas.microsoft.com/office/drawing/2014/main" id="{509A5128-8E41-4E24-AF5C-7F337A1861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9" name="Picture 8">
            <a:extLst>
              <a:ext uri="{FF2B5EF4-FFF2-40B4-BE49-F238E27FC236}">
                <a16:creationId xmlns:a16="http://schemas.microsoft.com/office/drawing/2014/main" id="{A0C67FA4-58A0-4300-9B43-D9F78D0CE3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06438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01E2-31FC-4248-AA05-7471DCAC095B}"/>
              </a:ext>
            </a:extLst>
          </p:cNvPr>
          <p:cNvSpPr>
            <a:spLocks noGrp="1"/>
          </p:cNvSpPr>
          <p:nvPr>
            <p:ph type="ctrTitle" hasCustomPrompt="1"/>
          </p:nvPr>
        </p:nvSpPr>
        <p:spPr>
          <a:xfrm>
            <a:off x="255270" y="3028949"/>
            <a:ext cx="6168390" cy="1554481"/>
          </a:xfrm>
        </p:spPr>
        <p:txBody>
          <a:bodyPr anchor="t"/>
          <a:lstStyle>
            <a:lvl1pPr algn="l">
              <a:defRPr sz="6000" b="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16048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5CC1-1A2B-4257-B972-971D7E7B0C1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2E437CF-405E-4735-8417-EF2D1354C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08AA271-B14B-42DC-B130-CA4E12A3C8FE}"/>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6" name="Slide Number Placeholder 5">
            <a:extLst>
              <a:ext uri="{FF2B5EF4-FFF2-40B4-BE49-F238E27FC236}">
                <a16:creationId xmlns:a16="http://schemas.microsoft.com/office/drawing/2014/main" id="{DA207F80-29B3-46C0-87A6-4CAA50FD307B}"/>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8" name="Picture 7">
            <a:extLst>
              <a:ext uri="{FF2B5EF4-FFF2-40B4-BE49-F238E27FC236}">
                <a16:creationId xmlns:a16="http://schemas.microsoft.com/office/drawing/2014/main" id="{6731B55E-8E98-4891-B33A-0B6DCD5FF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9" name="Picture 8">
            <a:extLst>
              <a:ext uri="{FF2B5EF4-FFF2-40B4-BE49-F238E27FC236}">
                <a16:creationId xmlns:a16="http://schemas.microsoft.com/office/drawing/2014/main" id="{C8F2814E-1EBD-4A37-A6FC-8651B95E19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99247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21F4-1DDC-4EBC-9766-065C86573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66A2C93-616E-4E6D-8E81-5FC11C37F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61410-0C91-4312-988D-EF1CDFCDA58A}"/>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6" name="Slide Number Placeholder 5">
            <a:extLst>
              <a:ext uri="{FF2B5EF4-FFF2-40B4-BE49-F238E27FC236}">
                <a16:creationId xmlns:a16="http://schemas.microsoft.com/office/drawing/2014/main" id="{23381B89-6665-4511-828B-88DB6B0CF537}"/>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8" name="Picture 7">
            <a:extLst>
              <a:ext uri="{FF2B5EF4-FFF2-40B4-BE49-F238E27FC236}">
                <a16:creationId xmlns:a16="http://schemas.microsoft.com/office/drawing/2014/main" id="{0E47DF0D-D134-46B7-91E4-C682F03CC5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9" name="Picture 8">
            <a:extLst>
              <a:ext uri="{FF2B5EF4-FFF2-40B4-BE49-F238E27FC236}">
                <a16:creationId xmlns:a16="http://schemas.microsoft.com/office/drawing/2014/main" id="{1250566D-1B62-4027-87BA-91F2FE100D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135122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2813-AD2E-41DF-8B36-1F1F195F024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0618FBB-7657-4F19-A06D-268B933B4A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128D598-6305-44D5-875A-1755DDC4BD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B5E356F-1EFE-4B34-8979-D1FA80E76B77}"/>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7" name="Slide Number Placeholder 6">
            <a:extLst>
              <a:ext uri="{FF2B5EF4-FFF2-40B4-BE49-F238E27FC236}">
                <a16:creationId xmlns:a16="http://schemas.microsoft.com/office/drawing/2014/main" id="{15CCE777-31F4-4F11-A377-99A0DDE3E86C}"/>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9" name="Picture 8">
            <a:extLst>
              <a:ext uri="{FF2B5EF4-FFF2-40B4-BE49-F238E27FC236}">
                <a16:creationId xmlns:a16="http://schemas.microsoft.com/office/drawing/2014/main" id="{2E85531C-95F0-4DAA-B5C1-27E017CBFB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10" name="Picture 9">
            <a:extLst>
              <a:ext uri="{FF2B5EF4-FFF2-40B4-BE49-F238E27FC236}">
                <a16:creationId xmlns:a16="http://schemas.microsoft.com/office/drawing/2014/main" id="{C856F4D0-7C5F-47F6-973B-70F58DF62D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102919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DC4C-C684-4C52-90BE-BAF25D3C5AF3}"/>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8DB0DD52-3792-4ED6-A00F-A227389A1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FF4EA5-AFBE-47B2-9594-1E469E33E4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141A8E0-09D6-4EF4-8CF9-267162DFF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12D60F-470A-46CE-8F04-FB87D0259D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A2337EE5-2C73-4703-BDF0-39792D1E0184}"/>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8" name="Footer Placeholder 7">
            <a:extLst>
              <a:ext uri="{FF2B5EF4-FFF2-40B4-BE49-F238E27FC236}">
                <a16:creationId xmlns:a16="http://schemas.microsoft.com/office/drawing/2014/main" id="{AFBE9B2B-8345-4548-88F2-17E3E0E3F71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57D31105-8003-4C37-B528-5378B25DC599}"/>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11" name="Picture 10">
            <a:extLst>
              <a:ext uri="{FF2B5EF4-FFF2-40B4-BE49-F238E27FC236}">
                <a16:creationId xmlns:a16="http://schemas.microsoft.com/office/drawing/2014/main" id="{EA65CA2A-8DC4-4F20-AFDE-C7B7F57267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12" name="Picture 11">
            <a:extLst>
              <a:ext uri="{FF2B5EF4-FFF2-40B4-BE49-F238E27FC236}">
                <a16:creationId xmlns:a16="http://schemas.microsoft.com/office/drawing/2014/main" id="{E1DF4570-0B47-4D94-B174-5937B5AB7C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23921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65B5-6453-4A4E-9997-E8E070FC4DE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AEC3E06-1105-4150-B99B-407A329EBB25}"/>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4" name="Footer Placeholder 3">
            <a:extLst>
              <a:ext uri="{FF2B5EF4-FFF2-40B4-BE49-F238E27FC236}">
                <a16:creationId xmlns:a16="http://schemas.microsoft.com/office/drawing/2014/main" id="{010BB1B3-1792-4D52-A693-896CD660D70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227D8CE-C949-4D36-B1D7-F8B9DBD9A6C9}"/>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7" name="Picture 6">
            <a:extLst>
              <a:ext uri="{FF2B5EF4-FFF2-40B4-BE49-F238E27FC236}">
                <a16:creationId xmlns:a16="http://schemas.microsoft.com/office/drawing/2014/main" id="{E4DF7C20-33A3-4F73-AA62-7FCD993B0D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8" name="Picture 7">
            <a:extLst>
              <a:ext uri="{FF2B5EF4-FFF2-40B4-BE49-F238E27FC236}">
                <a16:creationId xmlns:a16="http://schemas.microsoft.com/office/drawing/2014/main" id="{37B484EE-17A3-4A0E-8870-0E48003212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283522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A926E-8515-46C0-B877-D6CA31D427C6}"/>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4" name="Slide Number Placeholder 3">
            <a:extLst>
              <a:ext uri="{FF2B5EF4-FFF2-40B4-BE49-F238E27FC236}">
                <a16:creationId xmlns:a16="http://schemas.microsoft.com/office/drawing/2014/main" id="{38F71DBF-4B42-427C-8D65-6FEF110EC985}"/>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6" name="Picture 5">
            <a:extLst>
              <a:ext uri="{FF2B5EF4-FFF2-40B4-BE49-F238E27FC236}">
                <a16:creationId xmlns:a16="http://schemas.microsoft.com/office/drawing/2014/main" id="{0D949CEC-D230-4D11-9842-A21654E74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7" name="Picture 6">
            <a:extLst>
              <a:ext uri="{FF2B5EF4-FFF2-40B4-BE49-F238E27FC236}">
                <a16:creationId xmlns:a16="http://schemas.microsoft.com/office/drawing/2014/main" id="{F4C1605C-6C1E-441C-BE89-B1DCAD3006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593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A1BA-7486-48E9-A0FC-E209E2DDB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783FE22F-5248-42FB-B6DF-3AEED3743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FFC2A99-68B9-47FE-A238-3A63FCF34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78E036-3AE8-4901-81B9-35BEA8E23C83}"/>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6" name="Footer Placeholder 5">
            <a:extLst>
              <a:ext uri="{FF2B5EF4-FFF2-40B4-BE49-F238E27FC236}">
                <a16:creationId xmlns:a16="http://schemas.microsoft.com/office/drawing/2014/main" id="{4196CE69-AC0C-41D4-9842-712ED4F9487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DD6B258-C511-4C2F-995D-F4EA94AB2DEB}"/>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9" name="Picture 8">
            <a:extLst>
              <a:ext uri="{FF2B5EF4-FFF2-40B4-BE49-F238E27FC236}">
                <a16:creationId xmlns:a16="http://schemas.microsoft.com/office/drawing/2014/main" id="{3B9A027F-61C9-4105-9B9E-A5B172AF57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10" name="Picture 9">
            <a:extLst>
              <a:ext uri="{FF2B5EF4-FFF2-40B4-BE49-F238E27FC236}">
                <a16:creationId xmlns:a16="http://schemas.microsoft.com/office/drawing/2014/main" id="{547B424B-3763-431A-AF96-F601C71C14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377711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46C3-C45E-40C8-A8E6-5C990063D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96C1A6E9-3DD5-4923-BA4E-E362CDF7F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EC705DE-5C70-4C51-8B5E-ABCF5B906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725806-706D-40D6-BF09-BB333B378F7B}"/>
              </a:ext>
            </a:extLst>
          </p:cNvPr>
          <p:cNvSpPr>
            <a:spLocks noGrp="1"/>
          </p:cNvSpPr>
          <p:nvPr>
            <p:ph type="dt" sz="half" idx="10"/>
          </p:nvPr>
        </p:nvSpPr>
        <p:spPr/>
        <p:txBody>
          <a:bodyPr/>
          <a:lstStyle/>
          <a:p>
            <a:fld id="{4B2403E3-77E0-423F-A471-858748429C64}" type="datetimeFigureOut">
              <a:rPr lang="fr-FR" smtClean="0"/>
              <a:t>24/05/2018</a:t>
            </a:fld>
            <a:endParaRPr lang="fr-FR"/>
          </a:p>
        </p:txBody>
      </p:sp>
      <p:sp>
        <p:nvSpPr>
          <p:cNvPr id="6" name="Footer Placeholder 5">
            <a:extLst>
              <a:ext uri="{FF2B5EF4-FFF2-40B4-BE49-F238E27FC236}">
                <a16:creationId xmlns:a16="http://schemas.microsoft.com/office/drawing/2014/main" id="{09F56E29-E754-4591-BB60-525A5408A0E8}"/>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F7E2B7D6-2283-4A19-8541-FA1D5D0CFE81}"/>
              </a:ext>
            </a:extLst>
          </p:cNvPr>
          <p:cNvSpPr>
            <a:spLocks noGrp="1"/>
          </p:cNvSpPr>
          <p:nvPr>
            <p:ph type="sldNum" sz="quarter" idx="12"/>
          </p:nvPr>
        </p:nvSpPr>
        <p:spPr/>
        <p:txBody>
          <a:bodyPr/>
          <a:lstStyle/>
          <a:p>
            <a:fld id="{F550B286-E91B-4398-BAF5-EB973C234F55}" type="slidenum">
              <a:rPr lang="fr-FR" smtClean="0"/>
              <a:t>‹#›</a:t>
            </a:fld>
            <a:endParaRPr lang="fr-FR"/>
          </a:p>
        </p:txBody>
      </p:sp>
      <p:pic>
        <p:nvPicPr>
          <p:cNvPr id="9" name="Picture 8">
            <a:extLst>
              <a:ext uri="{FF2B5EF4-FFF2-40B4-BE49-F238E27FC236}">
                <a16:creationId xmlns:a16="http://schemas.microsoft.com/office/drawing/2014/main" id="{242FD268-0C07-414F-87D4-FB2E5DFC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1543" y="6305312"/>
            <a:ext cx="3182142" cy="467199"/>
          </a:xfrm>
          <a:prstGeom prst="rect">
            <a:avLst/>
          </a:prstGeom>
        </p:spPr>
      </p:pic>
      <p:pic>
        <p:nvPicPr>
          <p:cNvPr id="10" name="Picture 9">
            <a:extLst>
              <a:ext uri="{FF2B5EF4-FFF2-40B4-BE49-F238E27FC236}">
                <a16:creationId xmlns:a16="http://schemas.microsoft.com/office/drawing/2014/main" id="{6F1F24E7-DB9B-4862-9CCE-24FFBB8219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3900" y="6263699"/>
            <a:ext cx="1115143" cy="550423"/>
          </a:xfrm>
          <a:prstGeom prst="rect">
            <a:avLst/>
          </a:prstGeom>
        </p:spPr>
      </p:pic>
    </p:spTree>
    <p:extLst>
      <p:ext uri="{BB962C8B-B14F-4D97-AF65-F5344CB8AC3E}">
        <p14:creationId xmlns:p14="http://schemas.microsoft.com/office/powerpoint/2010/main" val="121294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68B21B-255D-463D-A21D-806A7CA56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0F2D44D-2EE3-49B9-8D74-8DB92978E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84A4A89-9CFD-45F4-B3EB-2A4EE0F5B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403E3-77E0-423F-A471-858748429C64}" type="datetimeFigureOut">
              <a:rPr lang="fr-FR" smtClean="0"/>
              <a:t>24/05/2018</a:t>
            </a:fld>
            <a:endParaRPr lang="fr-FR"/>
          </a:p>
        </p:txBody>
      </p:sp>
      <p:sp>
        <p:nvSpPr>
          <p:cNvPr id="5" name="Footer Placeholder 4">
            <a:extLst>
              <a:ext uri="{FF2B5EF4-FFF2-40B4-BE49-F238E27FC236}">
                <a16:creationId xmlns:a16="http://schemas.microsoft.com/office/drawing/2014/main" id="{BC3B3867-A078-43D7-9D91-3D8B67017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AFC1C99-0238-46C0-9CFF-AA7979FF2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0B286-E91B-4398-BAF5-EB973C234F55}" type="slidenum">
              <a:rPr lang="fr-FR" smtClean="0"/>
              <a:t>‹#›</a:t>
            </a:fld>
            <a:endParaRPr lang="fr-FR"/>
          </a:p>
        </p:txBody>
      </p:sp>
    </p:spTree>
    <p:extLst>
      <p:ext uri="{BB962C8B-B14F-4D97-AF65-F5344CB8AC3E}">
        <p14:creationId xmlns:p14="http://schemas.microsoft.com/office/powerpoint/2010/main" val="222584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brynskov" TargetMode="External"/><Relationship Id="rId2" Type="http://schemas.openxmlformats.org/officeDocument/2006/relationships/hyperlink" Target="https://twitter.com/dickerk2" TargetMode="External"/><Relationship Id="rId1" Type="http://schemas.openxmlformats.org/officeDocument/2006/relationships/slideLayout" Target="../slideLayouts/slideLayout1.xml"/><Relationship Id="rId4" Type="http://schemas.openxmlformats.org/officeDocument/2006/relationships/hyperlink" Target="https://twitter.com/oelloum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microsoft.com/office/2007/relationships/hdphoto" Target="../media/hdphoto1.wdp"/><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u4iot.eu/" TargetMode="External"/><Relationship Id="rId13" Type="http://schemas.openxmlformats.org/officeDocument/2006/relationships/image" Target="../media/image42.jpeg"/><Relationship Id="rId3" Type="http://schemas.openxmlformats.org/officeDocument/2006/relationships/hyperlink" Target="http://www.monica-project.eu/" TargetMode="External"/><Relationship Id="rId7" Type="http://schemas.openxmlformats.org/officeDocument/2006/relationships/hyperlink" Target="http://www.synchronicity-iot.eu/" TargetMode="External"/><Relationship Id="rId12" Type="http://schemas.openxmlformats.org/officeDocument/2006/relationships/image" Target="../media/image41.jpeg"/><Relationship Id="rId17" Type="http://schemas.openxmlformats.org/officeDocument/2006/relationships/hyperlink" Target="http://www.european-iot-pilots.eu/" TargetMode="External"/><Relationship Id="rId2" Type="http://schemas.openxmlformats.org/officeDocument/2006/relationships/notesSlide" Target="../notesSlides/notesSlide7.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www.iof2020.eu/" TargetMode="External"/><Relationship Id="rId11" Type="http://schemas.openxmlformats.org/officeDocument/2006/relationships/image" Target="../media/image40.png"/><Relationship Id="rId5" Type="http://schemas.openxmlformats.org/officeDocument/2006/relationships/hyperlink" Target="http://www.autopilot-project.eu/" TargetMode="External"/><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hyperlink" Target="http://www.activageproject.eu/" TargetMode="External"/><Relationship Id="rId9" Type="http://schemas.openxmlformats.org/officeDocument/2006/relationships/hyperlink" Target="http://www.create-iot.eu/" TargetMode="External"/><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european-iot-pilots.eu/" TargetMode="External"/><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jpeg"/><Relationship Id="rId12" Type="http://schemas.openxmlformats.org/officeDocument/2006/relationships/image" Target="../media/image8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2.emf"/><Relationship Id="rId11" Type="http://schemas.openxmlformats.org/officeDocument/2006/relationships/image" Target="../media/image87.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martcities-infosystem.eu/sites-projects/projects" TargetMode="External"/><Relationship Id="rId2" Type="http://schemas.openxmlformats.org/officeDocument/2006/relationships/hyperlink" Target="http://www.synchronicity-iot.e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hyperlink" Target="http://synchronicity-iot/abou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ynchronicity-iot.eu/about"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1.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4" Type="http://schemas.openxmlformats.org/officeDocument/2006/relationships/hyperlink" Target="http://oascities.org/iot-smart-cities-workshop-open-interoperable-standards-north-south/"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498F-424E-4391-9108-BE779CB9BE36}"/>
              </a:ext>
            </a:extLst>
          </p:cNvPr>
          <p:cNvSpPr>
            <a:spLocks noGrp="1"/>
          </p:cNvSpPr>
          <p:nvPr>
            <p:ph type="ctrTitle"/>
          </p:nvPr>
        </p:nvSpPr>
        <p:spPr>
          <a:xfrm>
            <a:off x="1524000" y="-226145"/>
            <a:ext cx="9144000" cy="2387600"/>
          </a:xfrm>
        </p:spPr>
        <p:txBody>
          <a:bodyPr>
            <a:noAutofit/>
          </a:bodyPr>
          <a:lstStyle/>
          <a:p>
            <a:r>
              <a:rPr lang="en-US" sz="3600" b="1" dirty="0"/>
              <a:t>Why commercially viable cross-domain use cases will drive innovation and horizontalization of IoT-enabled smart cities?</a:t>
            </a:r>
            <a:endParaRPr lang="fr-FR" sz="3600" dirty="0"/>
          </a:p>
        </p:txBody>
      </p:sp>
      <p:sp>
        <p:nvSpPr>
          <p:cNvPr id="3" name="Subtitle 2">
            <a:extLst>
              <a:ext uri="{FF2B5EF4-FFF2-40B4-BE49-F238E27FC236}">
                <a16:creationId xmlns:a16="http://schemas.microsoft.com/office/drawing/2014/main" id="{3DF7E2A2-2C4D-4CAA-B7BD-99F6A71F70BD}"/>
              </a:ext>
            </a:extLst>
          </p:cNvPr>
          <p:cNvSpPr>
            <a:spLocks noGrp="1"/>
          </p:cNvSpPr>
          <p:nvPr>
            <p:ph type="subTitle" idx="1"/>
          </p:nvPr>
        </p:nvSpPr>
        <p:spPr>
          <a:xfrm>
            <a:off x="1524000" y="2844655"/>
            <a:ext cx="9144000" cy="1655762"/>
          </a:xfrm>
        </p:spPr>
        <p:txBody>
          <a:bodyPr>
            <a:normAutofit fontScale="92500" lnSpcReduction="10000"/>
          </a:bodyPr>
          <a:lstStyle/>
          <a:p>
            <a:r>
              <a:rPr lang="fr-FR" b="1" dirty="0" err="1"/>
              <a:t>Panelists</a:t>
            </a:r>
            <a:endParaRPr lang="fr-FR" b="1" dirty="0"/>
          </a:p>
          <a:p>
            <a:r>
              <a:rPr lang="fr-FR" dirty="0"/>
              <a:t>Keith Dickerson, AIOTI and </a:t>
            </a:r>
            <a:r>
              <a:rPr lang="fr-FR" dirty="0" err="1"/>
              <a:t>Climate</a:t>
            </a:r>
            <a:r>
              <a:rPr lang="fr-FR" dirty="0"/>
              <a:t> Associates (</a:t>
            </a:r>
            <a:r>
              <a:rPr lang="fr-FR" b="1" dirty="0">
                <a:hlinkClick r:id="rId2"/>
              </a:rPr>
              <a:t>@dickerk2</a:t>
            </a:r>
            <a:r>
              <a:rPr lang="fr-FR" dirty="0"/>
              <a:t>)</a:t>
            </a:r>
          </a:p>
          <a:p>
            <a:r>
              <a:rPr lang="fr-FR" dirty="0"/>
              <a:t>Martin Brynskov, OASC and Aarhus </a:t>
            </a:r>
            <a:r>
              <a:rPr lang="fr-FR" dirty="0" err="1"/>
              <a:t>University</a:t>
            </a:r>
            <a:r>
              <a:rPr lang="fr-FR" dirty="0"/>
              <a:t> (</a:t>
            </a:r>
            <a:r>
              <a:rPr lang="fr-FR" b="1" dirty="0">
                <a:hlinkClick r:id="rId3"/>
              </a:rPr>
              <a:t>@brynskov</a:t>
            </a:r>
            <a:r>
              <a:rPr lang="fr-FR" dirty="0"/>
              <a:t>)</a:t>
            </a:r>
          </a:p>
          <a:p>
            <a:r>
              <a:rPr lang="fr-FR" dirty="0"/>
              <a:t>Omar </a:t>
            </a:r>
            <a:r>
              <a:rPr lang="fr-FR" dirty="0" err="1"/>
              <a:t>Eloumi</a:t>
            </a:r>
            <a:r>
              <a:rPr lang="fr-FR" dirty="0"/>
              <a:t>, AIOTI and Nokia (</a:t>
            </a:r>
            <a:r>
              <a:rPr lang="fr-FR" b="1" dirty="0">
                <a:hlinkClick r:id="rId4"/>
              </a:rPr>
              <a:t>@</a:t>
            </a:r>
            <a:r>
              <a:rPr lang="fr-FR" b="1" dirty="0" err="1">
                <a:hlinkClick r:id="rId4"/>
              </a:rPr>
              <a:t>oelloumi</a:t>
            </a:r>
            <a:r>
              <a:rPr lang="fr-FR" dirty="0"/>
              <a:t>)</a:t>
            </a:r>
            <a:endParaRPr lang="fr-FR" b="1" dirty="0"/>
          </a:p>
          <a:p>
            <a:endParaRPr lang="fr-FR" dirty="0"/>
          </a:p>
        </p:txBody>
      </p:sp>
    </p:spTree>
    <p:extLst>
      <p:ext uri="{BB962C8B-B14F-4D97-AF65-F5344CB8AC3E}">
        <p14:creationId xmlns:p14="http://schemas.microsoft.com/office/powerpoint/2010/main" val="95793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498F-424E-4391-9108-BE779CB9BE36}"/>
              </a:ext>
            </a:extLst>
          </p:cNvPr>
          <p:cNvSpPr>
            <a:spLocks noGrp="1"/>
          </p:cNvSpPr>
          <p:nvPr>
            <p:ph type="ctrTitle"/>
          </p:nvPr>
        </p:nvSpPr>
        <p:spPr>
          <a:xfrm>
            <a:off x="1524000" y="-226145"/>
            <a:ext cx="9144000" cy="2387600"/>
          </a:xfrm>
        </p:spPr>
        <p:txBody>
          <a:bodyPr>
            <a:noAutofit/>
          </a:bodyPr>
          <a:lstStyle/>
          <a:p>
            <a:r>
              <a:rPr lang="en-US" sz="4400" b="1" dirty="0"/>
              <a:t>Cross application use cases</a:t>
            </a:r>
            <a:endParaRPr lang="fr-FR" sz="4400" dirty="0"/>
          </a:p>
        </p:txBody>
      </p:sp>
      <p:sp>
        <p:nvSpPr>
          <p:cNvPr id="5" name="Subtitle 4">
            <a:extLst>
              <a:ext uri="{FF2B5EF4-FFF2-40B4-BE49-F238E27FC236}">
                <a16:creationId xmlns:a16="http://schemas.microsoft.com/office/drawing/2014/main" id="{05E50ED1-AE96-4991-8328-77D2944FA7B2}"/>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24256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16" name="Content Placeholder 15"/>
          <p:cNvSpPr>
            <a:spLocks noGrp="1"/>
          </p:cNvSpPr>
          <p:nvPr>
            <p:ph idx="1"/>
          </p:nvPr>
        </p:nvSpPr>
        <p:spPr/>
        <p:txBody>
          <a:bodyPr>
            <a:normAutofit/>
          </a:bodyPr>
          <a:lstStyle/>
          <a:p>
            <a:r>
              <a:rPr lang="en-GB" dirty="0"/>
              <a:t>Smart City Replication Guidelines</a:t>
            </a:r>
          </a:p>
          <a:p>
            <a:r>
              <a:rPr lang="en-US" dirty="0"/>
              <a:t>What is Cross-Domain?</a:t>
            </a:r>
          </a:p>
          <a:p>
            <a:r>
              <a:rPr lang="en-US" dirty="0"/>
              <a:t>What is Commercial Viability?</a:t>
            </a:r>
          </a:p>
          <a:p>
            <a:r>
              <a:rPr lang="en-US" dirty="0"/>
              <a:t>Sources of Best </a:t>
            </a:r>
            <a:r>
              <a:rPr lang="en-US" dirty="0" err="1"/>
              <a:t>Practises</a:t>
            </a:r>
            <a:r>
              <a:rPr lang="en-US" dirty="0"/>
              <a:t> in Cross-Domain Use Cases</a:t>
            </a:r>
          </a:p>
          <a:p>
            <a:r>
              <a:rPr lang="en-GB" dirty="0"/>
              <a:t>Examples of Cross-Domain Use Cases</a:t>
            </a:r>
          </a:p>
          <a:p>
            <a:r>
              <a:rPr lang="en-GB" dirty="0"/>
              <a:t>Requirements for Interoperability of Data between Domains</a:t>
            </a:r>
          </a:p>
          <a:p>
            <a:r>
              <a:rPr lang="en-GB" dirty="0"/>
              <a:t>Standards Requirements of a Horizontal Platform</a:t>
            </a:r>
          </a:p>
          <a:p>
            <a:r>
              <a:rPr lang="en-GB" dirty="0"/>
              <a:t>Recommendations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11</a:t>
            </a:fld>
            <a:endParaRPr lang="en-GB" noProof="0" dirty="0"/>
          </a:p>
        </p:txBody>
      </p:sp>
    </p:spTree>
    <p:extLst>
      <p:ext uri="{BB962C8B-B14F-4D97-AF65-F5344CB8AC3E}">
        <p14:creationId xmlns:p14="http://schemas.microsoft.com/office/powerpoint/2010/main" val="385428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GB" dirty="0"/>
          </a:p>
        </p:txBody>
      </p:sp>
      <p:sp>
        <p:nvSpPr>
          <p:cNvPr id="16" name="Content Placeholder 15"/>
          <p:cNvSpPr>
            <a:spLocks noGrp="1"/>
          </p:cNvSpPr>
          <p:nvPr>
            <p:ph idx="1"/>
          </p:nvPr>
        </p:nvSpPr>
        <p:spPr>
          <a:xfrm>
            <a:off x="1610326" y="1825625"/>
            <a:ext cx="8680049" cy="4351338"/>
          </a:xfrm>
        </p:spPr>
        <p:txBody>
          <a:bodyPr/>
          <a:lstStyle/>
          <a:p>
            <a:pPr marL="112713" indent="-112713">
              <a:buNone/>
            </a:pPr>
            <a:r>
              <a:rPr lang="en-GB" dirty="0"/>
              <a:t>“the objective is to build </a:t>
            </a:r>
            <a:r>
              <a:rPr lang="en-GB" b="1" dirty="0"/>
              <a:t>a case for a future proof horizontal approach that brings value to cities and citizens and derive related requirements </a:t>
            </a:r>
            <a:r>
              <a:rPr lang="en-GB" dirty="0"/>
              <a:t>which can drive future work on guidelines”</a:t>
            </a:r>
          </a:p>
          <a:p>
            <a:pPr marL="112713" indent="-112713">
              <a:buNone/>
            </a:pPr>
            <a:r>
              <a:rPr lang="en-GB" dirty="0"/>
              <a:t>							– Omar Elloumi</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12</a:t>
            </a:fld>
            <a:endParaRPr lang="en-GB" noProof="0" dirty="0"/>
          </a:p>
        </p:txBody>
      </p:sp>
    </p:spTree>
    <p:extLst>
      <p:ext uri="{BB962C8B-B14F-4D97-AF65-F5344CB8AC3E}">
        <p14:creationId xmlns:p14="http://schemas.microsoft.com/office/powerpoint/2010/main" val="378983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replicate Smart Cities solutions</a:t>
            </a:r>
          </a:p>
        </p:txBody>
      </p:sp>
      <p:sp>
        <p:nvSpPr>
          <p:cNvPr id="16" name="Content Placeholder 15"/>
          <p:cNvSpPr>
            <a:spLocks noGrp="1"/>
          </p:cNvSpPr>
          <p:nvPr>
            <p:ph idx="1"/>
          </p:nvPr>
        </p:nvSpPr>
        <p:spPr/>
        <p:txBody>
          <a:bodyPr>
            <a:normAutofit lnSpcReduction="10000"/>
          </a:bodyPr>
          <a:lstStyle/>
          <a:p>
            <a:r>
              <a:rPr lang="en-GB" dirty="0">
                <a:solidFill>
                  <a:srgbClr val="000000"/>
                </a:solidFill>
              </a:rPr>
              <a:t>Best Practises</a:t>
            </a:r>
          </a:p>
          <a:p>
            <a:r>
              <a:rPr lang="en-GB" dirty="0"/>
              <a:t>Common (Cross-Domain) Use Cases</a:t>
            </a:r>
          </a:p>
          <a:p>
            <a:pPr lvl="0"/>
            <a:r>
              <a:rPr lang="en-GB" dirty="0"/>
              <a:t>Capability Model</a:t>
            </a:r>
          </a:p>
          <a:p>
            <a:r>
              <a:rPr lang="en-GB" dirty="0"/>
              <a:t>Benchmarking / KPIs</a:t>
            </a:r>
          </a:p>
          <a:p>
            <a:r>
              <a:rPr lang="en-GB" dirty="0"/>
              <a:t>Interoperability – Vertical and Horizontal</a:t>
            </a:r>
          </a:p>
          <a:p>
            <a:r>
              <a:rPr lang="en-GB" dirty="0"/>
              <a:t>Requirements for a Horizontal Platform</a:t>
            </a:r>
          </a:p>
          <a:p>
            <a:r>
              <a:rPr lang="en-GB" dirty="0"/>
              <a:t>Requirements for Standards (Horizontal and Vertical)</a:t>
            </a:r>
          </a:p>
          <a:p>
            <a:r>
              <a:rPr lang="en-GB" dirty="0"/>
              <a:t>Profiling: taking a solution that has worked in one city and applying it in a range of other cities with different characteristics</a:t>
            </a:r>
            <a:endParaRPr lang="en-US" dirty="0"/>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13</a:t>
            </a:fld>
            <a:endParaRPr lang="en-GB" noProof="0" dirty="0"/>
          </a:p>
        </p:txBody>
      </p:sp>
    </p:spTree>
    <p:extLst>
      <p:ext uri="{BB962C8B-B14F-4D97-AF65-F5344CB8AC3E}">
        <p14:creationId xmlns:p14="http://schemas.microsoft.com/office/powerpoint/2010/main" val="120123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p:cNvSpPr>
            <a:spLocks noGrp="1"/>
          </p:cNvSpPr>
          <p:nvPr>
            <p:ph type="title"/>
          </p:nvPr>
        </p:nvSpPr>
        <p:spPr>
          <a:xfrm>
            <a:off x="838200" y="365126"/>
            <a:ext cx="10515600" cy="904980"/>
          </a:xfrm>
        </p:spPr>
        <p:txBody>
          <a:bodyPr/>
          <a:lstStyle/>
          <a:p>
            <a:r>
              <a:rPr lang="en-GB" dirty="0"/>
              <a:t>What is Cross-Domain?</a:t>
            </a:r>
          </a:p>
        </p:txBody>
      </p:sp>
      <p:sp>
        <p:nvSpPr>
          <p:cNvPr id="2" name="Content Placeholder 1"/>
          <p:cNvSpPr>
            <a:spLocks noGrp="1"/>
          </p:cNvSpPr>
          <p:nvPr>
            <p:ph idx="1"/>
          </p:nvPr>
        </p:nvSpPr>
        <p:spPr>
          <a:xfrm>
            <a:off x="838200" y="1315326"/>
            <a:ext cx="10515600" cy="941380"/>
          </a:xfrm>
        </p:spPr>
        <p:txBody>
          <a:bodyPr/>
          <a:lstStyle/>
          <a:p>
            <a:pPr marL="0" lvl="0" indent="0">
              <a:buNone/>
            </a:pPr>
            <a:r>
              <a:rPr lang="en-GB" dirty="0"/>
              <a:t>Cross-domain uses cases require access to information from different domains that is normally held in separate silos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14</a:t>
            </a:fld>
            <a:endParaRPr lang="en-GB" noProof="0" dirty="0"/>
          </a:p>
        </p:txBody>
      </p:sp>
      <p:grpSp>
        <p:nvGrpSpPr>
          <p:cNvPr id="5" name="Group 1"/>
          <p:cNvGrpSpPr>
            <a:grpSpLocks/>
          </p:cNvGrpSpPr>
          <p:nvPr/>
        </p:nvGrpSpPr>
        <p:grpSpPr bwMode="auto">
          <a:xfrm>
            <a:off x="2086332" y="2215640"/>
            <a:ext cx="7982485" cy="3843834"/>
            <a:chOff x="0" y="0"/>
            <a:chExt cx="8582025" cy="5259386"/>
          </a:xfrm>
        </p:grpSpPr>
        <p:pic>
          <p:nvPicPr>
            <p:cNvPr id="6" name="Picture 3" descr="dui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9050" y="2320925"/>
              <a:ext cx="788987" cy="8223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4" descr="firebrigade7v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4962" y="554037"/>
              <a:ext cx="700088" cy="9350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9550" y="1414462"/>
              <a:ext cx="3203575" cy="240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tc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0162" y="276225"/>
              <a:ext cx="1055688" cy="7826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Text Box 7"/>
            <p:cNvSpPr txBox="1">
              <a:spLocks noChangeArrowheads="1"/>
            </p:cNvSpPr>
            <p:nvPr/>
          </p:nvSpPr>
          <p:spPr bwMode="auto">
            <a:xfrm>
              <a:off x="2641600" y="1809750"/>
              <a:ext cx="346075"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900"/>
                </a:spcAft>
              </a:pPr>
              <a:r>
                <a:rPr lang="sv-SE" sz="700" dirty="0">
                  <a:solidFill>
                    <a:srgbClr val="000000"/>
                  </a:solidFill>
                </a:rPr>
                <a:t>TV</a:t>
              </a:r>
              <a:endParaRPr lang="en-GB" dirty="0">
                <a:latin typeface="Times New Roman" charset="0"/>
              </a:endParaRPr>
            </a:p>
          </p:txBody>
        </p:sp>
        <p:pic>
          <p:nvPicPr>
            <p:cNvPr id="11" name="Picture 8" descr="그림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21325" y="4044950"/>
              <a:ext cx="976312"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 descr="그림1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73837" y="4048125"/>
              <a:ext cx="954088" cy="844550"/>
            </a:xfrm>
            <a:prstGeom prst="rect">
              <a:avLst/>
            </a:prstGeom>
            <a:solidFill>
              <a:srgbClr val="1F497D"/>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3" name="Picture 10" descr="그림1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15237" y="4022725"/>
              <a:ext cx="954088"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1" descr="그림1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87425" y="4014787"/>
              <a:ext cx="874712" cy="82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2" descr="그림1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4006850"/>
              <a:ext cx="830262"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95250" y="4875188"/>
              <a:ext cx="699770"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Access</a:t>
              </a:r>
              <a:endParaRPr lang="en-GB" sz="800" dirty="0"/>
            </a:p>
            <a:p>
              <a:pPr algn="ctr">
                <a:spcAft>
                  <a:spcPts val="900"/>
                </a:spcAft>
              </a:pPr>
              <a:r>
                <a:rPr lang="en-US" sz="800" dirty="0">
                  <a:solidFill>
                    <a:srgbClr val="000000"/>
                  </a:solidFill>
                </a:rPr>
                <a:t>Control</a:t>
              </a:r>
              <a:endParaRPr lang="en-GB" dirty="0"/>
            </a:p>
          </p:txBody>
        </p:sp>
        <p:sp>
          <p:nvSpPr>
            <p:cNvPr id="17" name="Rectangle 14"/>
            <p:cNvSpPr>
              <a:spLocks noChangeArrowheads="1"/>
            </p:cNvSpPr>
            <p:nvPr/>
          </p:nvSpPr>
          <p:spPr bwMode="auto">
            <a:xfrm>
              <a:off x="996950" y="4022967"/>
              <a:ext cx="60960" cy="81602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18" name="Rectangle 15"/>
            <p:cNvSpPr>
              <a:spLocks noChangeArrowheads="1"/>
            </p:cNvSpPr>
            <p:nvPr/>
          </p:nvSpPr>
          <p:spPr bwMode="auto">
            <a:xfrm>
              <a:off x="1981200" y="4017887"/>
              <a:ext cx="60960" cy="819199"/>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19" name="Rectangle 16"/>
            <p:cNvSpPr>
              <a:spLocks noChangeArrowheads="1"/>
            </p:cNvSpPr>
            <p:nvPr/>
          </p:nvSpPr>
          <p:spPr bwMode="auto">
            <a:xfrm>
              <a:off x="0" y="4027412"/>
              <a:ext cx="60960" cy="817929"/>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20" name="Rectangle 17"/>
            <p:cNvSpPr>
              <a:spLocks noChangeArrowheads="1"/>
            </p:cNvSpPr>
            <p:nvPr/>
          </p:nvSpPr>
          <p:spPr bwMode="auto">
            <a:xfrm>
              <a:off x="1001395" y="4851692"/>
              <a:ext cx="700405"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Parking</a:t>
              </a:r>
              <a:endParaRPr lang="en-GB" sz="800" dirty="0"/>
            </a:p>
            <a:p>
              <a:pPr algn="ctr">
                <a:spcAft>
                  <a:spcPts val="900"/>
                </a:spcAft>
              </a:pPr>
              <a:r>
                <a:rPr lang="en-US" sz="800" dirty="0">
                  <a:solidFill>
                    <a:srgbClr val="000000"/>
                  </a:solidFill>
                </a:rPr>
                <a:t>Control</a:t>
              </a:r>
              <a:endParaRPr lang="en-GB" dirty="0"/>
            </a:p>
          </p:txBody>
        </p:sp>
        <p:sp>
          <p:nvSpPr>
            <p:cNvPr id="21" name="Rectangle 18"/>
            <p:cNvSpPr>
              <a:spLocks noChangeArrowheads="1"/>
            </p:cNvSpPr>
            <p:nvPr/>
          </p:nvSpPr>
          <p:spPr bwMode="auto">
            <a:xfrm>
              <a:off x="2001520" y="4852962"/>
              <a:ext cx="866775"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CCTV</a:t>
              </a:r>
              <a:endParaRPr lang="en-GB" sz="800" dirty="0"/>
            </a:p>
            <a:p>
              <a:pPr algn="ctr">
                <a:spcAft>
                  <a:spcPts val="900"/>
                </a:spcAft>
              </a:pPr>
              <a:r>
                <a:rPr lang="en-US" sz="800" dirty="0">
                  <a:solidFill>
                    <a:srgbClr val="000000"/>
                  </a:solidFill>
                </a:rPr>
                <a:t>Monitoring</a:t>
              </a:r>
              <a:endParaRPr lang="en-GB" dirty="0"/>
            </a:p>
          </p:txBody>
        </p:sp>
        <p:sp>
          <p:nvSpPr>
            <p:cNvPr id="22" name="Rectangle 19"/>
            <p:cNvSpPr>
              <a:spLocks noChangeArrowheads="1"/>
            </p:cNvSpPr>
            <p:nvPr/>
          </p:nvSpPr>
          <p:spPr bwMode="auto">
            <a:xfrm>
              <a:off x="5528945" y="4051544"/>
              <a:ext cx="60960" cy="842695"/>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23" name="Rectangle 20"/>
            <p:cNvSpPr>
              <a:spLocks noChangeArrowheads="1"/>
            </p:cNvSpPr>
            <p:nvPr/>
          </p:nvSpPr>
          <p:spPr bwMode="auto">
            <a:xfrm>
              <a:off x="5619750" y="4891064"/>
              <a:ext cx="829945"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Facilities</a:t>
              </a:r>
              <a:endParaRPr lang="en-GB" sz="800" dirty="0"/>
            </a:p>
            <a:p>
              <a:pPr algn="ctr">
                <a:spcAft>
                  <a:spcPts val="900"/>
                </a:spcAft>
              </a:pPr>
              <a:r>
                <a:rPr lang="en-US" sz="800" dirty="0">
                  <a:solidFill>
                    <a:srgbClr val="000000"/>
                  </a:solidFill>
                </a:rPr>
                <a:t>Control</a:t>
              </a:r>
              <a:endParaRPr lang="en-GB" dirty="0"/>
            </a:p>
          </p:txBody>
        </p:sp>
        <p:sp>
          <p:nvSpPr>
            <p:cNvPr id="24" name="Rectangle 21"/>
            <p:cNvSpPr>
              <a:spLocks noChangeArrowheads="1"/>
            </p:cNvSpPr>
            <p:nvPr/>
          </p:nvSpPr>
          <p:spPr bwMode="auto">
            <a:xfrm>
              <a:off x="6575425" y="4055989"/>
              <a:ext cx="60960" cy="841425"/>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25" name="Rectangle 22"/>
            <p:cNvSpPr>
              <a:spLocks noChangeArrowheads="1"/>
            </p:cNvSpPr>
            <p:nvPr/>
          </p:nvSpPr>
          <p:spPr bwMode="auto">
            <a:xfrm>
              <a:off x="6731000" y="4877093"/>
              <a:ext cx="699770"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Power</a:t>
              </a:r>
              <a:endParaRPr lang="en-GB" sz="800" dirty="0"/>
            </a:p>
            <a:p>
              <a:pPr algn="ctr">
                <a:spcAft>
                  <a:spcPts val="900"/>
                </a:spcAft>
              </a:pPr>
              <a:r>
                <a:rPr lang="en-US" sz="800" dirty="0">
                  <a:solidFill>
                    <a:srgbClr val="000000"/>
                  </a:solidFill>
                </a:rPr>
                <a:t>Control</a:t>
              </a:r>
              <a:endParaRPr lang="en-GB" dirty="0"/>
            </a:p>
          </p:txBody>
        </p:sp>
        <p:sp>
          <p:nvSpPr>
            <p:cNvPr id="26" name="Rectangle 23"/>
            <p:cNvSpPr>
              <a:spLocks noChangeArrowheads="1"/>
            </p:cNvSpPr>
            <p:nvPr/>
          </p:nvSpPr>
          <p:spPr bwMode="auto">
            <a:xfrm>
              <a:off x="7620000" y="4035667"/>
              <a:ext cx="60960" cy="842696"/>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27" name="Rectangle 24"/>
            <p:cNvSpPr>
              <a:spLocks noChangeArrowheads="1"/>
            </p:cNvSpPr>
            <p:nvPr/>
          </p:nvSpPr>
          <p:spPr bwMode="auto">
            <a:xfrm>
              <a:off x="7764145" y="4877093"/>
              <a:ext cx="701675"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Light</a:t>
              </a:r>
              <a:endParaRPr lang="en-GB" sz="800" dirty="0"/>
            </a:p>
            <a:p>
              <a:pPr algn="ctr">
                <a:spcAft>
                  <a:spcPts val="900"/>
                </a:spcAft>
              </a:pPr>
              <a:r>
                <a:rPr lang="en-US" sz="800" dirty="0">
                  <a:solidFill>
                    <a:srgbClr val="000000"/>
                  </a:solidFill>
                </a:rPr>
                <a:t>Control</a:t>
              </a:r>
              <a:endParaRPr lang="en-GB" dirty="0"/>
            </a:p>
          </p:txBody>
        </p:sp>
        <p:pic>
          <p:nvPicPr>
            <p:cNvPr id="28" name="Picture 25" descr="그림1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073275" y="3998912"/>
              <a:ext cx="654050"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6" descr="그림2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5750" y="2349500"/>
              <a:ext cx="862012"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7" descr="그림2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403350" y="2355850"/>
              <a:ext cx="858837"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ectangle 28"/>
            <p:cNvSpPr>
              <a:spLocks noChangeArrowheads="1"/>
            </p:cNvSpPr>
            <p:nvPr/>
          </p:nvSpPr>
          <p:spPr bwMode="auto">
            <a:xfrm>
              <a:off x="285750" y="2366787"/>
              <a:ext cx="60960" cy="827455"/>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32" name="Rectangle 29"/>
            <p:cNvSpPr>
              <a:spLocks noChangeArrowheads="1"/>
            </p:cNvSpPr>
            <p:nvPr/>
          </p:nvSpPr>
          <p:spPr bwMode="auto">
            <a:xfrm>
              <a:off x="369570" y="3225994"/>
              <a:ext cx="698500" cy="18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900" dirty="0">
                  <a:solidFill>
                    <a:srgbClr val="000000"/>
                  </a:solidFill>
                </a:rPr>
                <a:t>VoD</a:t>
              </a:r>
              <a:endParaRPr lang="en-GB" dirty="0"/>
            </a:p>
          </p:txBody>
        </p:sp>
        <p:sp>
          <p:nvSpPr>
            <p:cNvPr id="33" name="Rectangle 30"/>
            <p:cNvSpPr>
              <a:spLocks noChangeArrowheads="1"/>
            </p:cNvSpPr>
            <p:nvPr/>
          </p:nvSpPr>
          <p:spPr bwMode="auto">
            <a:xfrm>
              <a:off x="1417320" y="2360437"/>
              <a:ext cx="60960" cy="81602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sp>
          <p:nvSpPr>
            <p:cNvPr id="34" name="Rectangle 31"/>
            <p:cNvSpPr>
              <a:spLocks noChangeArrowheads="1"/>
            </p:cNvSpPr>
            <p:nvPr/>
          </p:nvSpPr>
          <p:spPr bwMode="auto">
            <a:xfrm>
              <a:off x="1320800" y="3198687"/>
              <a:ext cx="1068070"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Video</a:t>
              </a:r>
              <a:endParaRPr lang="en-GB" sz="800" dirty="0"/>
            </a:p>
            <a:p>
              <a:pPr algn="ctr">
                <a:spcAft>
                  <a:spcPts val="900"/>
                </a:spcAft>
              </a:pPr>
              <a:r>
                <a:rPr lang="en-US" sz="800" dirty="0">
                  <a:solidFill>
                    <a:srgbClr val="000000"/>
                  </a:solidFill>
                </a:rPr>
                <a:t>Conferencing</a:t>
              </a:r>
              <a:endParaRPr lang="en-GB" dirty="0"/>
            </a:p>
          </p:txBody>
        </p:sp>
        <p:sp>
          <p:nvSpPr>
            <p:cNvPr id="35" name="Rectangle 32"/>
            <p:cNvSpPr>
              <a:spLocks noChangeArrowheads="1"/>
            </p:cNvSpPr>
            <p:nvPr/>
          </p:nvSpPr>
          <p:spPr bwMode="auto">
            <a:xfrm>
              <a:off x="7627620" y="3151059"/>
              <a:ext cx="700405" cy="18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KIOSK</a:t>
              </a:r>
              <a:endParaRPr lang="en-GB" dirty="0"/>
            </a:p>
          </p:txBody>
        </p:sp>
        <p:sp>
          <p:nvSpPr>
            <p:cNvPr id="36" name="Rectangle 33"/>
            <p:cNvSpPr>
              <a:spLocks noChangeArrowheads="1"/>
            </p:cNvSpPr>
            <p:nvPr/>
          </p:nvSpPr>
          <p:spPr bwMode="auto">
            <a:xfrm>
              <a:off x="7550150" y="2312809"/>
              <a:ext cx="60960" cy="81602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a:endParaRPr lang="en-GB" dirty="0"/>
            </a:p>
          </p:txBody>
        </p:sp>
        <p:pic>
          <p:nvPicPr>
            <p:cNvPr id="37" name="Picture 34" descr="그림2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37475" y="2328862"/>
              <a:ext cx="439737" cy="77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Rectangle 35"/>
            <p:cNvSpPr>
              <a:spLocks noChangeArrowheads="1"/>
            </p:cNvSpPr>
            <p:nvPr/>
          </p:nvSpPr>
          <p:spPr bwMode="auto">
            <a:xfrm>
              <a:off x="6335395" y="3178367"/>
              <a:ext cx="887514" cy="182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HealthCare</a:t>
              </a:r>
              <a:endParaRPr lang="en-GB" dirty="0"/>
            </a:p>
          </p:txBody>
        </p:sp>
        <p:sp>
          <p:nvSpPr>
            <p:cNvPr id="39" name="Rectangle 36"/>
            <p:cNvSpPr>
              <a:spLocks noChangeArrowheads="1"/>
            </p:cNvSpPr>
            <p:nvPr/>
          </p:nvSpPr>
          <p:spPr bwMode="auto">
            <a:xfrm>
              <a:off x="4824095" y="1057339"/>
              <a:ext cx="1503680" cy="20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Management Control</a:t>
              </a:r>
              <a:endParaRPr lang="en-GB" dirty="0"/>
            </a:p>
          </p:txBody>
        </p:sp>
        <p:sp>
          <p:nvSpPr>
            <p:cNvPr id="40" name="Rectangle 37"/>
            <p:cNvSpPr>
              <a:spLocks noChangeArrowheads="1"/>
            </p:cNvSpPr>
            <p:nvPr/>
          </p:nvSpPr>
          <p:spPr bwMode="auto">
            <a:xfrm>
              <a:off x="1550670" y="1593946"/>
              <a:ext cx="811530" cy="18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900" dirty="0">
                  <a:solidFill>
                    <a:srgbClr val="000000"/>
                  </a:solidFill>
                </a:rPr>
                <a:t>Public Safety</a:t>
              </a:r>
              <a:endParaRPr lang="en-GB" dirty="0"/>
            </a:p>
          </p:txBody>
        </p:sp>
        <p:sp>
          <p:nvSpPr>
            <p:cNvPr id="41" name="Rectangle 38"/>
            <p:cNvSpPr>
              <a:spLocks noChangeArrowheads="1"/>
            </p:cNvSpPr>
            <p:nvPr/>
          </p:nvSpPr>
          <p:spPr bwMode="auto">
            <a:xfrm>
              <a:off x="6408420" y="1676501"/>
              <a:ext cx="811530" cy="18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Education</a:t>
              </a:r>
              <a:endParaRPr lang="en-GB" dirty="0"/>
            </a:p>
          </p:txBody>
        </p:sp>
        <p:pic>
          <p:nvPicPr>
            <p:cNvPr id="42" name="Picture 39" descr="dato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48412" y="766762"/>
              <a:ext cx="998538" cy="7318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43" name="Group 40"/>
            <p:cNvGrpSpPr>
              <a:grpSpLocks/>
            </p:cNvGrpSpPr>
            <p:nvPr/>
          </p:nvGrpSpPr>
          <p:grpSpPr bwMode="auto">
            <a:xfrm>
              <a:off x="0" y="1046162"/>
              <a:ext cx="1323976" cy="1135063"/>
              <a:chOff x="0" y="1046162"/>
              <a:chExt cx="834" cy="715"/>
            </a:xfrm>
          </p:grpSpPr>
          <p:pic>
            <p:nvPicPr>
              <p:cNvPr id="54" name="Picture 51" descr="ee01"/>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 y="1046162"/>
                <a:ext cx="739" cy="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 Box 42"/>
              <p:cNvSpPr txBox="1">
                <a:spLocks noChangeArrowheads="1"/>
              </p:cNvSpPr>
              <p:nvPr/>
            </p:nvSpPr>
            <p:spPr bwMode="auto">
              <a:xfrm>
                <a:off x="0" y="1046746"/>
                <a:ext cx="834"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900"/>
                  </a:spcAft>
                </a:pPr>
                <a:r>
                  <a:rPr lang="de-DE" sz="800" dirty="0">
                    <a:solidFill>
                      <a:srgbClr val="000000"/>
                    </a:solidFill>
                  </a:rPr>
                  <a:t>Street Light Management</a:t>
                </a:r>
                <a:endParaRPr lang="en-GB" dirty="0">
                  <a:latin typeface="Times New Roman" charset="0"/>
                </a:endParaRPr>
              </a:p>
            </p:txBody>
          </p:sp>
        </p:grpSp>
        <p:pic>
          <p:nvPicPr>
            <p:cNvPr id="44" name="Picture 41" descr="PG-E-TRUCKS"/>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488237" y="1076325"/>
              <a:ext cx="1093788"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Text Box 44"/>
            <p:cNvSpPr txBox="1">
              <a:spLocks noChangeArrowheads="1"/>
            </p:cNvSpPr>
            <p:nvPr/>
          </p:nvSpPr>
          <p:spPr bwMode="auto">
            <a:xfrm>
              <a:off x="7418070" y="1841611"/>
              <a:ext cx="1136015" cy="222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900"/>
                </a:spcAft>
              </a:pPr>
              <a:r>
                <a:rPr lang="de-DE" sz="800" dirty="0">
                  <a:solidFill>
                    <a:srgbClr val="000000"/>
                  </a:solidFill>
                </a:rPr>
                <a:t>Fleet Management</a:t>
              </a:r>
              <a:endParaRPr lang="en-GB" dirty="0">
                <a:latin typeface="Times New Roman" charset="0"/>
              </a:endParaRPr>
            </a:p>
          </p:txBody>
        </p:sp>
        <p:grpSp>
          <p:nvGrpSpPr>
            <p:cNvPr id="46" name="Group 43"/>
            <p:cNvGrpSpPr>
              <a:grpSpLocks/>
            </p:cNvGrpSpPr>
            <p:nvPr/>
          </p:nvGrpSpPr>
          <p:grpSpPr bwMode="auto">
            <a:xfrm>
              <a:off x="3100177" y="261937"/>
              <a:ext cx="1058863" cy="877888"/>
              <a:chOff x="3095625" y="261937"/>
              <a:chExt cx="667" cy="553"/>
            </a:xfrm>
          </p:grpSpPr>
          <p:pic>
            <p:nvPicPr>
              <p:cNvPr id="52" name="Picture 49" descr="tva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095637" y="261937"/>
                <a:ext cx="655"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Rectangle 50"/>
              <p:cNvSpPr>
                <a:spLocks noChangeArrowheads="1"/>
              </p:cNvSpPr>
              <p:nvPr/>
            </p:nvSpPr>
            <p:spPr bwMode="auto">
              <a:xfrm>
                <a:off x="3095625" y="262432"/>
                <a:ext cx="36" cy="5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rIns="0" anchor="ctr"/>
              <a:lstStyle/>
              <a:p>
                <a:pPr algn="ctr"/>
                <a:endParaRPr lang="en-GB" dirty="0"/>
              </a:p>
            </p:txBody>
          </p:sp>
        </p:grpSp>
        <p:sp>
          <p:nvSpPr>
            <p:cNvPr id="47" name="Rectangle 44"/>
            <p:cNvSpPr>
              <a:spLocks noChangeArrowheads="1"/>
            </p:cNvSpPr>
            <p:nvPr/>
          </p:nvSpPr>
          <p:spPr bwMode="auto">
            <a:xfrm>
              <a:off x="2879725" y="1125288"/>
              <a:ext cx="1503045" cy="20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Smart travel</a:t>
              </a:r>
              <a:endParaRPr lang="en-GB" dirty="0"/>
            </a:p>
          </p:txBody>
        </p:sp>
        <p:pic>
          <p:nvPicPr>
            <p:cNvPr id="48" name="Picture 45" descr="waste-management-truck"/>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248150" y="4078287"/>
              <a:ext cx="1008062" cy="75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Rectangle 46"/>
            <p:cNvSpPr>
              <a:spLocks noChangeArrowheads="1"/>
            </p:cNvSpPr>
            <p:nvPr/>
          </p:nvSpPr>
          <p:spPr bwMode="auto">
            <a:xfrm>
              <a:off x="4195850" y="4870743"/>
              <a:ext cx="1064459" cy="368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800" dirty="0">
                  <a:solidFill>
                    <a:srgbClr val="000000"/>
                  </a:solidFill>
                </a:rPr>
                <a:t>Waste</a:t>
              </a:r>
              <a:endParaRPr lang="en-GB" sz="800" dirty="0"/>
            </a:p>
            <a:p>
              <a:pPr algn="ctr">
                <a:spcAft>
                  <a:spcPts val="900"/>
                </a:spcAft>
              </a:pPr>
              <a:r>
                <a:rPr lang="sv-SE" sz="800" dirty="0">
                  <a:solidFill>
                    <a:srgbClr val="000000"/>
                  </a:solidFill>
                </a:rPr>
                <a:t>Management</a:t>
              </a:r>
              <a:endParaRPr lang="en-GB" dirty="0"/>
            </a:p>
          </p:txBody>
        </p:sp>
        <p:sp>
          <p:nvSpPr>
            <p:cNvPr id="50" name="Rectangle 47"/>
            <p:cNvSpPr>
              <a:spLocks noChangeArrowheads="1"/>
            </p:cNvSpPr>
            <p:nvPr/>
          </p:nvSpPr>
          <p:spPr bwMode="auto">
            <a:xfrm>
              <a:off x="223520" y="769666"/>
              <a:ext cx="1024255" cy="184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863" tIns="0" rIns="62863" bIns="0"/>
            <a:lstStyle/>
            <a:p>
              <a:pPr algn="ctr">
                <a:spcAft>
                  <a:spcPts val="900"/>
                </a:spcAft>
              </a:pPr>
              <a:r>
                <a:rPr lang="en-US" sz="900" dirty="0">
                  <a:solidFill>
                    <a:srgbClr val="000000"/>
                  </a:solidFill>
                </a:rPr>
                <a:t>Pollution levels</a:t>
              </a:r>
              <a:endParaRPr lang="en-GB" dirty="0"/>
            </a:p>
          </p:txBody>
        </p:sp>
        <p:pic>
          <p:nvPicPr>
            <p:cNvPr id="51" name="Picture 48"/>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55600" y="0"/>
              <a:ext cx="755650" cy="77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490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Examples of Cross-Domain Use Cases</a:t>
            </a:r>
          </a:p>
        </p:txBody>
      </p:sp>
      <p:sp>
        <p:nvSpPr>
          <p:cNvPr id="2" name="Content Placeholder 1"/>
          <p:cNvSpPr>
            <a:spLocks noGrp="1"/>
          </p:cNvSpPr>
          <p:nvPr>
            <p:ph idx="1"/>
          </p:nvPr>
        </p:nvSpPr>
        <p:spPr/>
        <p:txBody>
          <a:bodyPr/>
          <a:lstStyle/>
          <a:p>
            <a:r>
              <a:rPr lang="en-GB" dirty="0"/>
              <a:t>Smart Lighting so that street lighting is only provided when needed.</a:t>
            </a:r>
          </a:p>
          <a:p>
            <a:r>
              <a:rPr lang="en-GB" dirty="0"/>
              <a:t>Smart Parking and Assisted Living to ensure that parking spaces are available for health professionals when required.</a:t>
            </a:r>
          </a:p>
          <a:p>
            <a:r>
              <a:rPr lang="en-US" dirty="0"/>
              <a:t>Smart Energy and Smart Mobility to ensure that power is available to charge electric vehicles when required.</a:t>
            </a:r>
          </a:p>
          <a:p>
            <a:r>
              <a:rPr lang="en-GB" dirty="0"/>
              <a:t>Air Quality Monitoring and Traffic Routing so that traffic can be routed over less polluted routes.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15</a:t>
            </a:fld>
            <a:endParaRPr lang="en-GB" noProof="0" dirty="0"/>
          </a:p>
        </p:txBody>
      </p:sp>
    </p:spTree>
    <p:extLst>
      <p:ext uri="{BB962C8B-B14F-4D97-AF65-F5344CB8AC3E}">
        <p14:creationId xmlns:p14="http://schemas.microsoft.com/office/powerpoint/2010/main" val="88695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But which are commercially viable or economically sustainable?</a:t>
            </a:r>
          </a:p>
        </p:txBody>
      </p:sp>
      <p:sp>
        <p:nvSpPr>
          <p:cNvPr id="2" name="Content Placeholder 1"/>
          <p:cNvSpPr>
            <a:spLocks noGrp="1"/>
          </p:cNvSpPr>
          <p:nvPr>
            <p:ph idx="1"/>
          </p:nvPr>
        </p:nvSpPr>
        <p:spPr/>
        <p:txBody>
          <a:bodyPr>
            <a:normAutofit fontScale="70000" lnSpcReduction="20000"/>
          </a:bodyPr>
          <a:lstStyle/>
          <a:p>
            <a:pPr lvl="0"/>
            <a:r>
              <a:rPr lang="en-GB" dirty="0"/>
              <a:t>Is there a real city-driven need for the solution defined by the use case?</a:t>
            </a:r>
          </a:p>
          <a:p>
            <a:pPr lvl="0"/>
            <a:r>
              <a:rPr lang="en-GB" dirty="0"/>
              <a:t>Is the solution deployed in a city (or preferably more than one city) today?</a:t>
            </a:r>
          </a:p>
          <a:p>
            <a:pPr lvl="0"/>
            <a:r>
              <a:rPr lang="en-GB" dirty="0"/>
              <a:t>Does the solution have real users (rather than test users)? Roughly how many are there? Are they paying to use the solution?</a:t>
            </a:r>
          </a:p>
          <a:p>
            <a:pPr lvl="0"/>
            <a:r>
              <a:rPr lang="en-GB" dirty="0"/>
              <a:t>Is the solution economically sustainable? Who is providing the funding (what type of stakeholder) to maintain the service and how is the revenue shared?</a:t>
            </a:r>
          </a:p>
          <a:p>
            <a:pPr lvl="0"/>
            <a:r>
              <a:rPr lang="en-GB" dirty="0"/>
              <a:t>What is the value proposition? Could it be funded from a mixture of private and public funding? Is there a regulation that provides the need for this use case?</a:t>
            </a:r>
          </a:p>
          <a:p>
            <a:pPr lvl="0"/>
            <a:r>
              <a:rPr lang="en-GB" dirty="0"/>
              <a:t>What is impact on the CAPEX/OPEX of the stakeholders in a smart city?</a:t>
            </a:r>
          </a:p>
          <a:p>
            <a:pPr lvl="0"/>
            <a:r>
              <a:rPr lang="en-GB" dirty="0"/>
              <a:t>What is the commercial complexity, in terms of the different suppliers and service providers, that need to come together to offer the solution?</a:t>
            </a:r>
          </a:p>
          <a:p>
            <a:pPr lvl="0"/>
            <a:r>
              <a:rPr lang="en-GB" dirty="0"/>
              <a:t>Who are the actors providing data necessary to offer the solution?</a:t>
            </a:r>
          </a:p>
          <a:p>
            <a:r>
              <a:rPr lang="en-GB" dirty="0"/>
              <a:t>Is the solution future-proof (e.g. does it rely on a network solution that is due to be phased out) and is it sustainable? </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16</a:t>
            </a:fld>
            <a:endParaRPr lang="en-GB" noProof="0" dirty="0"/>
          </a:p>
        </p:txBody>
      </p:sp>
    </p:spTree>
    <p:extLst>
      <p:ext uri="{BB962C8B-B14F-4D97-AF65-F5344CB8AC3E}">
        <p14:creationId xmlns:p14="http://schemas.microsoft.com/office/powerpoint/2010/main" val="296941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045"/>
            <a:ext cx="10515600" cy="1325563"/>
          </a:xfrm>
        </p:spPr>
        <p:txBody>
          <a:bodyPr>
            <a:normAutofit/>
          </a:bodyPr>
          <a:lstStyle/>
          <a:p>
            <a:r>
              <a:rPr lang="en-GB" dirty="0"/>
              <a:t>Best Practices: H2020 Smart City Lighthouse Projects</a:t>
            </a:r>
          </a:p>
        </p:txBody>
      </p:sp>
      <p:sp>
        <p:nvSpPr>
          <p:cNvPr id="5" name="Slide Number Placeholder 4"/>
          <p:cNvSpPr>
            <a:spLocks noGrp="1"/>
          </p:cNvSpPr>
          <p:nvPr>
            <p:ph type="sldNum" sz="quarter" idx="12"/>
          </p:nvPr>
        </p:nvSpPr>
        <p:spPr/>
        <p:txBody>
          <a:bodyPr/>
          <a:lstStyle/>
          <a:p>
            <a:fld id="{DDA21795-3DB8-4845-9F26-9A20274B6D4E}" type="slidenum">
              <a:rPr lang="en-GB" smtClean="0"/>
              <a:pPr/>
              <a:t>17</a:t>
            </a:fld>
            <a:endParaRPr lang="en-GB" dirty="0"/>
          </a:p>
        </p:txBody>
      </p:sp>
      <p:grpSp>
        <p:nvGrpSpPr>
          <p:cNvPr id="20" name="Group 19"/>
          <p:cNvGrpSpPr/>
          <p:nvPr/>
        </p:nvGrpSpPr>
        <p:grpSpPr>
          <a:xfrm>
            <a:off x="1468107" y="967022"/>
            <a:ext cx="9915559" cy="5059625"/>
            <a:chOff x="395536" y="836712"/>
            <a:chExt cx="8511757" cy="5189936"/>
          </a:xfrm>
        </p:grpSpPr>
        <p:grpSp>
          <p:nvGrpSpPr>
            <p:cNvPr id="19" name="Group 18"/>
            <p:cNvGrpSpPr/>
            <p:nvPr/>
          </p:nvGrpSpPr>
          <p:grpSpPr>
            <a:xfrm>
              <a:off x="395536" y="836712"/>
              <a:ext cx="8271263" cy="5189936"/>
              <a:chOff x="395536" y="836712"/>
              <a:chExt cx="8271263" cy="5189936"/>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4208" y="3140968"/>
                <a:ext cx="2222591" cy="976008"/>
              </a:xfrm>
              <a:prstGeom prst="rect">
                <a:avLst/>
              </a:prstGeom>
            </p:spPr>
          </p:pic>
          <p:pic>
            <p:nvPicPr>
              <p:cNvPr id="8" name="Picture 7"/>
              <p:cNvPicPr>
                <a:picLocks noChangeAspect="1"/>
              </p:cNvPicPr>
              <p:nvPr/>
            </p:nvPicPr>
            <p:blipFill>
              <a:blip r:embed="rId4"/>
              <a:stretch>
                <a:fillRect/>
              </a:stretch>
            </p:blipFill>
            <p:spPr>
              <a:xfrm>
                <a:off x="2267744" y="3280334"/>
                <a:ext cx="1872208" cy="155273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1484784"/>
                <a:ext cx="1931557" cy="1532820"/>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88224" y="4437112"/>
                <a:ext cx="1885895" cy="1213209"/>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27984" y="4149080"/>
                <a:ext cx="1702883" cy="1877568"/>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552" y="4991718"/>
                <a:ext cx="3071175" cy="1029570"/>
              </a:xfrm>
              <a:prstGeom prst="rect">
                <a:avLst/>
              </a:prstGeom>
            </p:spPr>
          </p:pic>
          <p:pic>
            <p:nvPicPr>
              <p:cNvPr id="14" name="Picture 13"/>
              <p:cNvPicPr>
                <a:picLocks noChangeAspect="1"/>
              </p:cNvPicPr>
              <p:nvPr/>
            </p:nvPicPr>
            <p:blipFill>
              <a:blip r:embed="rId9"/>
              <a:stretch>
                <a:fillRect/>
              </a:stretch>
            </p:blipFill>
            <p:spPr>
              <a:xfrm>
                <a:off x="395536" y="3068960"/>
                <a:ext cx="1813809" cy="1847637"/>
              </a:xfrm>
              <a:prstGeom prst="rect">
                <a:avLst/>
              </a:prstGeom>
            </p:spPr>
          </p:pic>
          <p:pic>
            <p:nvPicPr>
              <p:cNvPr id="15" name="Picture 14"/>
              <p:cNvPicPr>
                <a:picLocks noChangeAspect="1"/>
              </p:cNvPicPr>
              <p:nvPr/>
            </p:nvPicPr>
            <p:blipFill>
              <a:blip r:embed="rId10"/>
              <a:stretch>
                <a:fillRect/>
              </a:stretch>
            </p:blipFill>
            <p:spPr>
              <a:xfrm>
                <a:off x="2987824" y="2132856"/>
                <a:ext cx="3612696" cy="794789"/>
              </a:xfrm>
              <a:prstGeom prst="rect">
                <a:avLst/>
              </a:prstGeom>
            </p:spPr>
          </p:pic>
          <p:pic>
            <p:nvPicPr>
              <p:cNvPr id="11" name="Picture 10"/>
              <p:cNvPicPr>
                <a:picLocks noChangeAspect="1"/>
              </p:cNvPicPr>
              <p:nvPr/>
            </p:nvPicPr>
            <p:blipFill>
              <a:blip r:embed="rId11"/>
              <a:stretch>
                <a:fillRect/>
              </a:stretch>
            </p:blipFill>
            <p:spPr>
              <a:xfrm>
                <a:off x="1483342" y="836712"/>
                <a:ext cx="2080546" cy="1061861"/>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51920" y="836712"/>
                <a:ext cx="3096344" cy="1295575"/>
              </a:xfrm>
              <a:prstGeom prst="rect">
                <a:avLst/>
              </a:prstGeom>
            </p:spPr>
          </p:pic>
        </p:grpSp>
        <p:pic>
          <p:nvPicPr>
            <p:cNvPr id="4" name="Picture 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48264" y="1196752"/>
              <a:ext cx="1959029" cy="1634243"/>
            </a:xfrm>
            <a:prstGeom prst="rect">
              <a:avLst/>
            </a:prstGeom>
          </p:spPr>
        </p:pic>
        <p:pic>
          <p:nvPicPr>
            <p:cNvPr id="6" name="Picture 5"/>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10000" b="90658" l="6316" r="93947">
                          <a14:foregroundMark x1="60000" y1="49737" x2="60000" y2="49737"/>
                          <a14:foregroundMark x1="71842" y1="53289" x2="71842" y2="53289"/>
                        </a14:backgroundRemoval>
                      </a14:imgEffect>
                    </a14:imgLayer>
                  </a14:imgProps>
                </a:ext>
                <a:ext uri="{28A0092B-C50C-407E-A947-70E740481C1C}">
                  <a14:useLocalDpi xmlns:a14="http://schemas.microsoft.com/office/drawing/2010/main"/>
                </a:ext>
              </a:extLst>
            </a:blip>
            <a:srcRect l="6226" t="30534" r="7115" b="30579"/>
            <a:stretch/>
          </p:blipFill>
          <p:spPr>
            <a:xfrm>
              <a:off x="3779912" y="2978430"/>
              <a:ext cx="2448272" cy="1098642"/>
            </a:xfrm>
            <a:prstGeom prst="rect">
              <a:avLst/>
            </a:prstGeom>
          </p:spPr>
        </p:pic>
      </p:grpSp>
    </p:spTree>
    <p:extLst>
      <p:ext uri="{BB962C8B-B14F-4D97-AF65-F5344CB8AC3E}">
        <p14:creationId xmlns:p14="http://schemas.microsoft.com/office/powerpoint/2010/main" val="396891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93640"/>
          </a:xfrm>
        </p:spPr>
        <p:txBody>
          <a:bodyPr/>
          <a:lstStyle/>
          <a:p>
            <a:r>
              <a:rPr lang="en-GB" dirty="0"/>
              <a:t>H2020 Lighthouse (Leading) Cities</a:t>
            </a:r>
          </a:p>
        </p:txBody>
      </p:sp>
      <p:sp>
        <p:nvSpPr>
          <p:cNvPr id="3" name="Content Placeholder 2"/>
          <p:cNvSpPr>
            <a:spLocks noGrp="1"/>
          </p:cNvSpPr>
          <p:nvPr>
            <p:ph idx="1"/>
          </p:nvPr>
        </p:nvSpPr>
        <p:spPr>
          <a:xfrm>
            <a:off x="838200" y="1406190"/>
            <a:ext cx="10515600" cy="4646033"/>
          </a:xfrm>
        </p:spPr>
        <p:txBody>
          <a:bodyPr>
            <a:normAutofit fontScale="92500" lnSpcReduction="10000"/>
          </a:bodyPr>
          <a:lstStyle/>
          <a:p>
            <a:r>
              <a:rPr lang="en-GB" sz="2200" dirty="0"/>
              <a:t>GrowSmarter: Stockholm, Cologne, Barcelona</a:t>
            </a:r>
          </a:p>
          <a:p>
            <a:r>
              <a:rPr lang="en-GB" sz="2200" dirty="0"/>
              <a:t>IRIS: </a:t>
            </a:r>
            <a:r>
              <a:rPr lang="en-GB" sz="2200" dirty="0" err="1"/>
              <a:t>Göteborg</a:t>
            </a:r>
            <a:r>
              <a:rPr lang="en-GB" sz="2200" dirty="0"/>
              <a:t>, Utrecht, Nice</a:t>
            </a:r>
          </a:p>
          <a:p>
            <a:r>
              <a:rPr lang="en-GB" sz="2200" dirty="0" err="1"/>
              <a:t>MAtchUP</a:t>
            </a:r>
            <a:r>
              <a:rPr lang="en-GB" sz="2200" dirty="0"/>
              <a:t>: Valencia, Antalya, Dresden</a:t>
            </a:r>
          </a:p>
          <a:p>
            <a:r>
              <a:rPr lang="en-GB" sz="2200" dirty="0"/>
              <a:t>mySMARTLife: Nantes, Helsinki, Hamburg</a:t>
            </a:r>
          </a:p>
          <a:p>
            <a:r>
              <a:rPr lang="en-GB" sz="2200" dirty="0"/>
              <a:t>REMOURBAN: Valladolid, Nottingham, </a:t>
            </a:r>
            <a:r>
              <a:rPr lang="en-GB" sz="2200" dirty="0" err="1"/>
              <a:t>Tepebasi</a:t>
            </a:r>
            <a:r>
              <a:rPr lang="en-GB" sz="2200" dirty="0"/>
              <a:t>/Eskisehir</a:t>
            </a:r>
          </a:p>
          <a:p>
            <a:r>
              <a:rPr lang="en-GB" sz="2200" dirty="0"/>
              <a:t>REPLICATE: Bristol, San Sebastian, Firenze</a:t>
            </a:r>
          </a:p>
          <a:p>
            <a:r>
              <a:rPr lang="en-GB" sz="2200" dirty="0"/>
              <a:t>RUGGEDISED: </a:t>
            </a:r>
            <a:r>
              <a:rPr lang="en-GB" sz="2200" dirty="0" err="1"/>
              <a:t>Umeå</a:t>
            </a:r>
            <a:r>
              <a:rPr lang="en-GB" sz="2200" dirty="0"/>
              <a:t>, Rotterdam, Glasgow</a:t>
            </a:r>
          </a:p>
          <a:p>
            <a:r>
              <a:rPr lang="en-GB" sz="2200" dirty="0"/>
              <a:t>Sharing Cities: London (Greenwich), Lisbon, Milan</a:t>
            </a:r>
          </a:p>
          <a:p>
            <a:r>
              <a:rPr lang="en-GB" sz="2200" dirty="0" err="1"/>
              <a:t>SmartEnCity</a:t>
            </a:r>
            <a:r>
              <a:rPr lang="en-GB" sz="2200" dirty="0"/>
              <a:t>: Vitoria-</a:t>
            </a:r>
            <a:r>
              <a:rPr lang="en-GB" sz="2200" dirty="0" err="1"/>
              <a:t>Gasteiz</a:t>
            </a:r>
            <a:r>
              <a:rPr lang="en-GB" sz="2200" dirty="0"/>
              <a:t>, </a:t>
            </a:r>
            <a:r>
              <a:rPr lang="en-GB" sz="2200" dirty="0" err="1"/>
              <a:t>Sonderborg</a:t>
            </a:r>
            <a:r>
              <a:rPr lang="en-GB" sz="2200" dirty="0"/>
              <a:t>, Tartu</a:t>
            </a:r>
          </a:p>
          <a:p>
            <a:r>
              <a:rPr lang="en-GB" sz="2200" dirty="0"/>
              <a:t>SMARTER TOGETHER: Wien, Lyon, </a:t>
            </a:r>
            <a:r>
              <a:rPr lang="en-GB" sz="2200" dirty="0" err="1"/>
              <a:t>München</a:t>
            </a:r>
            <a:endParaRPr lang="en-GB" sz="2200" dirty="0"/>
          </a:p>
          <a:p>
            <a:r>
              <a:rPr lang="en-GB" sz="2200" dirty="0"/>
              <a:t>Stardust: Pamplona, Tampere, Trento</a:t>
            </a:r>
          </a:p>
          <a:p>
            <a:r>
              <a:rPr lang="en-GB" sz="2200" dirty="0"/>
              <a:t>Triangulum: Manchester, Eindhoven, Stavanger</a:t>
            </a:r>
          </a:p>
        </p:txBody>
      </p:sp>
      <p:sp>
        <p:nvSpPr>
          <p:cNvPr id="5" name="Slide Number Placeholder 4"/>
          <p:cNvSpPr>
            <a:spLocks noGrp="1"/>
          </p:cNvSpPr>
          <p:nvPr>
            <p:ph type="sldNum" sz="quarter" idx="12"/>
          </p:nvPr>
        </p:nvSpPr>
        <p:spPr/>
        <p:txBody>
          <a:bodyPr/>
          <a:lstStyle/>
          <a:p>
            <a:fld id="{DDA21795-3DB8-4845-9F26-9A20274B6D4E}" type="slidenum">
              <a:rPr lang="en-GB" smtClean="0"/>
              <a:pPr/>
              <a:t>18</a:t>
            </a:fld>
            <a:endParaRPr lang="en-GB"/>
          </a:p>
        </p:txBody>
      </p:sp>
      <p:sp>
        <p:nvSpPr>
          <p:cNvPr id="6" name="Rectangle 5"/>
          <p:cNvSpPr/>
          <p:nvPr/>
        </p:nvSpPr>
        <p:spPr>
          <a:xfrm>
            <a:off x="1752216" y="5812637"/>
            <a:ext cx="9073128" cy="369332"/>
          </a:xfrm>
          <a:prstGeom prst="rect">
            <a:avLst/>
          </a:prstGeom>
        </p:spPr>
        <p:txBody>
          <a:bodyPr wrap="square">
            <a:spAutoFit/>
          </a:bodyPr>
          <a:lstStyle/>
          <a:p>
            <a:pPr algn="ctr"/>
            <a:r>
              <a:rPr lang="en-GB" dirty="0"/>
              <a:t>http://</a:t>
            </a:r>
            <a:r>
              <a:rPr lang="en-GB" dirty="0" err="1"/>
              <a:t>www.smartcities-infosystem.eu</a:t>
            </a:r>
            <a:r>
              <a:rPr lang="en-GB" dirty="0"/>
              <a:t>/sites-projects/projects</a:t>
            </a:r>
          </a:p>
        </p:txBody>
      </p:sp>
    </p:spTree>
    <p:extLst>
      <p:ext uri="{BB962C8B-B14F-4D97-AF65-F5344CB8AC3E}">
        <p14:creationId xmlns:p14="http://schemas.microsoft.com/office/powerpoint/2010/main" val="271451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619"/>
          </a:xfrm>
        </p:spPr>
        <p:txBody>
          <a:bodyPr/>
          <a:lstStyle/>
          <a:p>
            <a:r>
              <a:rPr lang="en-GB" dirty="0"/>
              <a:t>Best Practises: H2020 IoT Large Scale Pilots</a:t>
            </a:r>
          </a:p>
        </p:txBody>
      </p:sp>
      <p:sp>
        <p:nvSpPr>
          <p:cNvPr id="5" name="Content Placeholder 6"/>
          <p:cNvSpPr>
            <a:spLocks noGrp="1"/>
          </p:cNvSpPr>
          <p:nvPr>
            <p:ph idx="1"/>
          </p:nvPr>
        </p:nvSpPr>
        <p:spPr>
          <a:xfrm>
            <a:off x="2585237" y="1406190"/>
            <a:ext cx="8768563" cy="4646033"/>
          </a:xfrm>
          <a:prstGeom prst="rect">
            <a:avLst/>
          </a:prstGeom>
        </p:spPr>
        <p:txBody>
          <a:bodyPr>
            <a:normAutofit/>
          </a:bodyPr>
          <a:lstStyle/>
          <a:p>
            <a:r>
              <a:rPr lang="en-GB" sz="2000" dirty="0"/>
              <a:t>Management of Networked IoT Wearables – Very Large Scale Demonstration of Cultural and Security Applications – </a:t>
            </a:r>
            <a:r>
              <a:rPr lang="en-GB" sz="2000" dirty="0">
                <a:hlinkClick r:id="rId3"/>
              </a:rPr>
              <a:t>www.monica-project.eu</a:t>
            </a:r>
            <a:endParaRPr lang="en-GB" sz="2000" dirty="0"/>
          </a:p>
          <a:p>
            <a:r>
              <a:rPr lang="en-GB" sz="2000" dirty="0" err="1"/>
              <a:t>ACTivating</a:t>
            </a:r>
            <a:r>
              <a:rPr lang="en-GB" sz="2000" dirty="0"/>
              <a:t> </a:t>
            </a:r>
            <a:r>
              <a:rPr lang="en-GB" sz="2000" dirty="0" err="1"/>
              <a:t>InnoVative</a:t>
            </a:r>
            <a:r>
              <a:rPr lang="en-GB" sz="2000" dirty="0"/>
              <a:t> IoT smart living environments </a:t>
            </a:r>
            <a:br>
              <a:rPr lang="en-GB" sz="2000" dirty="0"/>
            </a:br>
            <a:r>
              <a:rPr lang="en-GB" sz="2000" dirty="0"/>
              <a:t>for </a:t>
            </a:r>
            <a:r>
              <a:rPr lang="en-GB" sz="2000" dirty="0" err="1"/>
              <a:t>AGEing</a:t>
            </a:r>
            <a:r>
              <a:rPr lang="en-GB" sz="2000" dirty="0"/>
              <a:t> well - </a:t>
            </a:r>
            <a:r>
              <a:rPr lang="en-GB" sz="2000" dirty="0">
                <a:hlinkClick r:id="rId4"/>
              </a:rPr>
              <a:t>www.activageproject.eu</a:t>
            </a:r>
            <a:endParaRPr lang="en-GB" sz="2000" dirty="0"/>
          </a:p>
          <a:p>
            <a:r>
              <a:rPr lang="en-GB" sz="2000" dirty="0" err="1"/>
              <a:t>AUTOmated</a:t>
            </a:r>
            <a:r>
              <a:rPr lang="en-GB" sz="2000" dirty="0"/>
              <a:t> driving Progressed by Internet Of Things – </a:t>
            </a:r>
            <a:r>
              <a:rPr lang="en-GB" sz="2000" dirty="0">
                <a:hlinkClick r:id="rId5"/>
              </a:rPr>
              <a:t>www.autopilot-project.eu</a:t>
            </a:r>
            <a:endParaRPr lang="en-GB" sz="2000" dirty="0"/>
          </a:p>
          <a:p>
            <a:r>
              <a:rPr lang="en-GB" sz="2000" dirty="0"/>
              <a:t>Internet of Food and Farm 2020 - </a:t>
            </a:r>
            <a:r>
              <a:rPr lang="en-GB" sz="2000" dirty="0">
                <a:hlinkClick r:id="rId6"/>
              </a:rPr>
              <a:t>www.iof2020.eu</a:t>
            </a:r>
            <a:endParaRPr lang="en-GB" sz="2000" dirty="0"/>
          </a:p>
          <a:p>
            <a:r>
              <a:rPr lang="en-GB" sz="2000" dirty="0"/>
              <a:t>Delivering an IoT enabled Digital Single Market for </a:t>
            </a:r>
            <a:br>
              <a:rPr lang="en-GB" sz="2000" dirty="0"/>
            </a:br>
            <a:r>
              <a:rPr lang="en-GB" sz="2000" dirty="0"/>
              <a:t>Europe and Beyond – </a:t>
            </a:r>
            <a:r>
              <a:rPr lang="en-GB" sz="2000" dirty="0">
                <a:hlinkClick r:id="rId7"/>
              </a:rPr>
              <a:t>www.synchronicity-iot.eu</a:t>
            </a:r>
            <a:endParaRPr lang="en-GB" sz="2000" dirty="0"/>
          </a:p>
          <a:p>
            <a:r>
              <a:rPr lang="en-GB" sz="2000" dirty="0"/>
              <a:t>User Engagement for Large Scale Pilots in the Internet of Things - </a:t>
            </a:r>
            <a:r>
              <a:rPr lang="en-GB" sz="2000" dirty="0">
                <a:hlinkClick r:id="rId8"/>
              </a:rPr>
              <a:t>www.u4iot.eu</a:t>
            </a:r>
            <a:endParaRPr lang="en-GB" sz="2000" dirty="0"/>
          </a:p>
          <a:p>
            <a:r>
              <a:rPr lang="en-GB" sz="2000" dirty="0" err="1"/>
              <a:t>CRoss</a:t>
            </a:r>
            <a:r>
              <a:rPr lang="en-GB" sz="2000" dirty="0"/>
              <a:t> </a:t>
            </a:r>
            <a:r>
              <a:rPr lang="en-GB" sz="2000" dirty="0" err="1"/>
              <a:t>FErtilisation</a:t>
            </a:r>
            <a:r>
              <a:rPr lang="en-GB" sz="2000" dirty="0"/>
              <a:t> through </a:t>
            </a:r>
            <a:r>
              <a:rPr lang="en-GB" sz="2000" dirty="0" err="1"/>
              <a:t>AlignmenT</a:t>
            </a:r>
            <a:r>
              <a:rPr lang="en-GB" sz="2000" dirty="0"/>
              <a:t>, Synchronisation and Exchanges for IoT – </a:t>
            </a:r>
            <a:r>
              <a:rPr lang="en-GB" sz="2000" dirty="0">
                <a:hlinkClick r:id="rId9"/>
              </a:rPr>
              <a:t>www.create-iot.eu</a:t>
            </a:r>
            <a:endParaRPr lang="en-GB" sz="2000" dirty="0"/>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19</a:t>
            </a:fld>
            <a:endParaRPr lang="en-GB" noProof="0"/>
          </a:p>
        </p:txBody>
      </p:sp>
      <p:pic>
        <p:nvPicPr>
          <p:cNvPr id="6" name="Picture 5"/>
          <p:cNvPicPr/>
          <p:nvPr/>
        </p:nvPicPr>
        <p:blipFill>
          <a:blip r:embed="rId10" cstate="email">
            <a:extLst>
              <a:ext uri="{28A0092B-C50C-407E-A947-70E740481C1C}">
                <a14:useLocalDpi xmlns:a14="http://schemas.microsoft.com/office/drawing/2010/main"/>
              </a:ext>
            </a:extLst>
          </a:blip>
          <a:stretch>
            <a:fillRect/>
          </a:stretch>
        </p:blipFill>
        <p:spPr>
          <a:xfrm>
            <a:off x="542678" y="2236466"/>
            <a:ext cx="953074" cy="374015"/>
          </a:xfrm>
          <a:prstGeom prst="rect">
            <a:avLst/>
          </a:prstGeom>
        </p:spPr>
      </p:pic>
      <p:pic>
        <p:nvPicPr>
          <p:cNvPr id="7" name="Picture 6"/>
          <p:cNvPicPr/>
          <p:nvPr/>
        </p:nvPicPr>
        <p:blipFill>
          <a:blip r:embed="rId11" cstate="email">
            <a:extLst>
              <a:ext uri="{28A0092B-C50C-407E-A947-70E740481C1C}">
                <a14:useLocalDpi xmlns:a14="http://schemas.microsoft.com/office/drawing/2010/main"/>
              </a:ext>
            </a:extLst>
          </a:blip>
          <a:stretch>
            <a:fillRect/>
          </a:stretch>
        </p:blipFill>
        <p:spPr>
          <a:xfrm>
            <a:off x="542678" y="2780968"/>
            <a:ext cx="1883816" cy="367030"/>
          </a:xfrm>
          <a:prstGeom prst="rect">
            <a:avLst/>
          </a:prstGeom>
        </p:spPr>
      </p:pic>
      <p:pic>
        <p:nvPicPr>
          <p:cNvPr id="8" name="Picture 7"/>
          <p:cNvPicPr/>
          <p:nvPr/>
        </p:nvPicPr>
        <p:blipFill>
          <a:blip r:embed="rId12" cstate="email">
            <a:extLst>
              <a:ext uri="{28A0092B-C50C-407E-A947-70E740481C1C}">
                <a14:useLocalDpi xmlns:a14="http://schemas.microsoft.com/office/drawing/2010/main"/>
              </a:ext>
            </a:extLst>
          </a:blip>
          <a:stretch>
            <a:fillRect/>
          </a:stretch>
        </p:blipFill>
        <p:spPr>
          <a:xfrm>
            <a:off x="542678" y="3331556"/>
            <a:ext cx="793154" cy="511243"/>
          </a:xfrm>
          <a:prstGeom prst="rect">
            <a:avLst/>
          </a:prstGeom>
        </p:spPr>
      </p:pic>
      <p:pic>
        <p:nvPicPr>
          <p:cNvPr id="9" name="Picture 8" descr="G:\Pro\HDISKS\d\IoT Cluster\CREATE-IoT\Meetings\2017\11 January Kick-Off Meeting LSPs Brussels\Logos LSPs\synchronicity_logo.jpg"/>
          <p:cNvPicPr/>
          <p:nvPr/>
        </p:nvPicPr>
        <p:blipFill rotWithShape="1">
          <a:blip r:embed="rId13" cstate="email">
            <a:extLst>
              <a:ext uri="{28A0092B-C50C-407E-A947-70E740481C1C}">
                <a14:useLocalDpi xmlns:a14="http://schemas.microsoft.com/office/drawing/2010/main"/>
              </a:ext>
            </a:extLst>
          </a:blip>
          <a:srcRect/>
          <a:stretch/>
        </p:blipFill>
        <p:spPr bwMode="auto">
          <a:xfrm>
            <a:off x="389434" y="3967338"/>
            <a:ext cx="2096633" cy="335280"/>
          </a:xfrm>
          <a:prstGeom prst="rect">
            <a:avLst/>
          </a:prstGeom>
          <a:noFill/>
          <a:ln>
            <a:noFill/>
          </a:ln>
          <a:extLst>
            <a:ext uri="{53640926-AAD7-44d8-BBD7-CCE9431645EC}">
              <a14:shadowObscured xmlns="" xmlns:a14="http://schemas.microsoft.com/office/drawing/2010/main"/>
            </a:ext>
          </a:extLst>
        </p:spPr>
      </p:pic>
      <p:pic>
        <p:nvPicPr>
          <p:cNvPr id="10" name="Picture 9"/>
          <p:cNvPicPr/>
          <p:nvPr/>
        </p:nvPicPr>
        <p:blipFill>
          <a:blip r:embed="rId14" cstate="email">
            <a:extLst>
              <a:ext uri="{28A0092B-C50C-407E-A947-70E740481C1C}">
                <a14:useLocalDpi xmlns:a14="http://schemas.microsoft.com/office/drawing/2010/main"/>
              </a:ext>
            </a:extLst>
          </a:blip>
          <a:stretch>
            <a:fillRect/>
          </a:stretch>
        </p:blipFill>
        <p:spPr>
          <a:xfrm>
            <a:off x="542678" y="4488270"/>
            <a:ext cx="599972" cy="486338"/>
          </a:xfrm>
          <a:prstGeom prst="rect">
            <a:avLst/>
          </a:prstGeom>
        </p:spPr>
      </p:pic>
      <p:pic>
        <p:nvPicPr>
          <p:cNvPr id="11" name="Picture 10"/>
          <p:cNvPicPr/>
          <p:nvPr/>
        </p:nvPicPr>
        <p:blipFill>
          <a:blip r:embed="rId15" cstate="email">
            <a:extLst>
              <a:ext uri="{28A0092B-C50C-407E-A947-70E740481C1C}">
                <a14:useLocalDpi xmlns:a14="http://schemas.microsoft.com/office/drawing/2010/main"/>
              </a:ext>
            </a:extLst>
          </a:blip>
          <a:stretch>
            <a:fillRect/>
          </a:stretch>
        </p:blipFill>
        <p:spPr>
          <a:xfrm>
            <a:off x="542678" y="5136357"/>
            <a:ext cx="1303170" cy="514350"/>
          </a:xfrm>
          <a:prstGeom prst="rect">
            <a:avLst/>
          </a:prstGeom>
        </p:spPr>
      </p:pic>
      <p:pic>
        <p:nvPicPr>
          <p:cNvPr id="12" name="Picture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2678" y="1453605"/>
            <a:ext cx="1766873" cy="569375"/>
          </a:xfrm>
          <a:prstGeom prst="rect">
            <a:avLst/>
          </a:prstGeom>
        </p:spPr>
      </p:pic>
      <p:sp>
        <p:nvSpPr>
          <p:cNvPr id="13" name="Rectangle 12"/>
          <p:cNvSpPr/>
          <p:nvPr/>
        </p:nvSpPr>
        <p:spPr>
          <a:xfrm>
            <a:off x="3918717" y="5785993"/>
            <a:ext cx="2848594" cy="369332"/>
          </a:xfrm>
          <a:prstGeom prst="rect">
            <a:avLst/>
          </a:prstGeom>
        </p:spPr>
        <p:txBody>
          <a:bodyPr wrap="none">
            <a:spAutoFit/>
          </a:bodyPr>
          <a:lstStyle/>
          <a:p>
            <a:r>
              <a:rPr lang="en-GB" u="sng" dirty="0">
                <a:hlinkClick r:id="rId17"/>
              </a:rPr>
              <a:t>www.european-iot-pilots.eu</a:t>
            </a:r>
            <a:endParaRPr lang="en-GB" dirty="0"/>
          </a:p>
        </p:txBody>
      </p:sp>
    </p:spTree>
    <p:extLst>
      <p:ext uri="{BB962C8B-B14F-4D97-AF65-F5344CB8AC3E}">
        <p14:creationId xmlns:p14="http://schemas.microsoft.com/office/powerpoint/2010/main" val="405496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1A4B-3662-49B0-8F39-07C1D2075823}"/>
              </a:ext>
            </a:extLst>
          </p:cNvPr>
          <p:cNvSpPr>
            <a:spLocks noGrp="1"/>
          </p:cNvSpPr>
          <p:nvPr>
            <p:ph type="title"/>
          </p:nvPr>
        </p:nvSpPr>
        <p:spPr/>
        <p:txBody>
          <a:bodyPr/>
          <a:lstStyle/>
          <a:p>
            <a:r>
              <a:rPr lang="fr-FR" dirty="0" err="1"/>
              <a:t>Outline</a:t>
            </a:r>
            <a:endParaRPr lang="fr-FR" dirty="0"/>
          </a:p>
        </p:txBody>
      </p:sp>
      <p:sp>
        <p:nvSpPr>
          <p:cNvPr id="3" name="Content Placeholder 2">
            <a:extLst>
              <a:ext uri="{FF2B5EF4-FFF2-40B4-BE49-F238E27FC236}">
                <a16:creationId xmlns:a16="http://schemas.microsoft.com/office/drawing/2014/main" id="{F166501F-488F-45DB-ADA3-282A26B9910D}"/>
              </a:ext>
            </a:extLst>
          </p:cNvPr>
          <p:cNvSpPr>
            <a:spLocks noGrp="1"/>
          </p:cNvSpPr>
          <p:nvPr>
            <p:ph idx="1"/>
          </p:nvPr>
        </p:nvSpPr>
        <p:spPr/>
        <p:txBody>
          <a:bodyPr/>
          <a:lstStyle/>
          <a:p>
            <a:r>
              <a:rPr lang="fr-FR" dirty="0"/>
              <a:t>Introduction</a:t>
            </a:r>
          </a:p>
          <a:p>
            <a:endParaRPr lang="fr-FR" dirty="0"/>
          </a:p>
          <a:p>
            <a:r>
              <a:rPr lang="fr-FR" dirty="0"/>
              <a:t>Cross-applications use cases</a:t>
            </a:r>
          </a:p>
          <a:p>
            <a:endParaRPr lang="fr-FR" dirty="0"/>
          </a:p>
          <a:p>
            <a:r>
              <a:rPr lang="fr-FR" dirty="0" err="1"/>
              <a:t>What</a:t>
            </a:r>
            <a:r>
              <a:rPr lang="fr-FR" dirty="0"/>
              <a:t> </a:t>
            </a:r>
            <a:r>
              <a:rPr lang="fr-FR" dirty="0" err="1"/>
              <a:t>next</a:t>
            </a:r>
            <a:r>
              <a:rPr lang="fr-FR" dirty="0"/>
              <a:t>?</a:t>
            </a:r>
          </a:p>
        </p:txBody>
      </p:sp>
    </p:spTree>
    <p:extLst>
      <p:ext uri="{BB962C8B-B14F-4D97-AF65-F5344CB8AC3E}">
        <p14:creationId xmlns:p14="http://schemas.microsoft.com/office/powerpoint/2010/main" val="101018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Best Practises: H2020 IoT-EPI Projects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20</a:t>
            </a:fld>
            <a:endParaRPr lang="en-GB" noProof="0"/>
          </a:p>
        </p:txBody>
      </p:sp>
      <p:sp>
        <p:nvSpPr>
          <p:cNvPr id="13" name="Rectangle 12"/>
          <p:cNvSpPr/>
          <p:nvPr/>
        </p:nvSpPr>
        <p:spPr>
          <a:xfrm>
            <a:off x="3930056" y="5661248"/>
            <a:ext cx="2848594" cy="369332"/>
          </a:xfrm>
          <a:prstGeom prst="rect">
            <a:avLst/>
          </a:prstGeom>
        </p:spPr>
        <p:txBody>
          <a:bodyPr wrap="none">
            <a:spAutoFit/>
          </a:bodyPr>
          <a:lstStyle/>
          <a:p>
            <a:r>
              <a:rPr lang="en-GB" u="sng" dirty="0">
                <a:hlinkClick r:id="rId3"/>
              </a:rPr>
              <a:t>www.european-iot-pilots.eu</a:t>
            </a:r>
            <a:endParaRPr lang="en-GB" dirty="0"/>
          </a:p>
        </p:txBody>
      </p:sp>
      <p:pic>
        <p:nvPicPr>
          <p:cNvPr id="15" name="Shape 66"/>
          <p:cNvPicPr preferRelativeResize="0">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3650377" y="4106561"/>
            <a:ext cx="1025993" cy="1216947"/>
          </a:xfrm>
          <a:prstGeom prst="rect">
            <a:avLst/>
          </a:prstGeom>
          <a:noFill/>
          <a:ln>
            <a:noFill/>
          </a:ln>
        </p:spPr>
      </p:pic>
      <p:pic>
        <p:nvPicPr>
          <p:cNvPr id="16" name="Shape 67"/>
          <p:cNvPicPr preferRelativeResize="0">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6435105" y="2990102"/>
            <a:ext cx="1320934" cy="828427"/>
          </a:xfrm>
          <a:prstGeom prst="rect">
            <a:avLst/>
          </a:prstGeom>
          <a:noFill/>
          <a:ln>
            <a:noFill/>
          </a:ln>
        </p:spPr>
      </p:pic>
      <p:pic>
        <p:nvPicPr>
          <p:cNvPr id="17" name="Shape 68"/>
          <p:cNvPicPr preferRelativeResize="0">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6530697" y="4250577"/>
            <a:ext cx="1154242" cy="789175"/>
          </a:xfrm>
          <a:prstGeom prst="rect">
            <a:avLst/>
          </a:prstGeom>
          <a:noFill/>
          <a:ln>
            <a:noFill/>
          </a:ln>
        </p:spPr>
      </p:pic>
      <p:pic>
        <p:nvPicPr>
          <p:cNvPr id="18" name="Shape 69"/>
          <p:cNvPicPr preferRelativeResize="0">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1154100" y="3170457"/>
            <a:ext cx="961869" cy="906715"/>
          </a:xfrm>
          <a:prstGeom prst="rect">
            <a:avLst/>
          </a:prstGeom>
          <a:noFill/>
          <a:ln>
            <a:noFill/>
          </a:ln>
        </p:spPr>
      </p:pic>
      <p:pic>
        <p:nvPicPr>
          <p:cNvPr id="19" name="Shape 70"/>
          <p:cNvPicPr preferRelativeResize="0">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3956438" y="2966296"/>
            <a:ext cx="1151042" cy="852232"/>
          </a:xfrm>
          <a:prstGeom prst="rect">
            <a:avLst/>
          </a:prstGeom>
          <a:noFill/>
          <a:ln>
            <a:noFill/>
          </a:ln>
        </p:spPr>
      </p:pic>
      <p:pic>
        <p:nvPicPr>
          <p:cNvPr id="20" name="Shape 71"/>
          <p:cNvPicPr preferRelativeResize="0">
            <a:picLocks noChangeAspect="1"/>
          </p:cNvPicPr>
          <p:nvPr/>
        </p:nvPicPr>
        <p:blipFill rotWithShape="1">
          <a:blip r:embed="rId9" cstate="print">
            <a:alphaModFix/>
            <a:extLst>
              <a:ext uri="{28A0092B-C50C-407E-A947-70E740481C1C}">
                <a14:useLocalDpi xmlns:a14="http://schemas.microsoft.com/office/drawing/2010/main"/>
              </a:ext>
            </a:extLst>
          </a:blip>
          <a:srcRect/>
          <a:stretch/>
        </p:blipFill>
        <p:spPr>
          <a:xfrm>
            <a:off x="8074231" y="1802304"/>
            <a:ext cx="1124743" cy="864096"/>
          </a:xfrm>
          <a:prstGeom prst="rect">
            <a:avLst/>
          </a:prstGeom>
          <a:noFill/>
          <a:ln>
            <a:noFill/>
          </a:ln>
        </p:spPr>
      </p:pic>
      <p:pic>
        <p:nvPicPr>
          <p:cNvPr id="21" name="Shape 72"/>
          <p:cNvPicPr preferRelativeResize="0">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9186835" y="3458489"/>
            <a:ext cx="1218699" cy="1139795"/>
          </a:xfrm>
          <a:prstGeom prst="rect">
            <a:avLst/>
          </a:prstGeom>
          <a:noFill/>
          <a:ln>
            <a:noFill/>
          </a:ln>
        </p:spPr>
      </p:pic>
      <p:pic>
        <p:nvPicPr>
          <p:cNvPr id="22" name="Shape 73"/>
          <p:cNvPicPr preferRelativeResize="0">
            <a:picLocks noChangeAspect="1"/>
          </p:cNvPicPr>
          <p:nvPr/>
        </p:nvPicPr>
        <p:blipFill rotWithShape="1">
          <a:blip r:embed="rId11" cstate="email">
            <a:alphaModFix/>
            <a:extLst>
              <a:ext uri="{28A0092B-C50C-407E-A947-70E740481C1C}">
                <a14:useLocalDpi xmlns:a14="http://schemas.microsoft.com/office/drawing/2010/main"/>
              </a:ext>
            </a:extLst>
          </a:blip>
          <a:srcRect/>
          <a:stretch/>
        </p:blipFill>
        <p:spPr>
          <a:xfrm>
            <a:off x="4226441" y="1586281"/>
            <a:ext cx="2082983" cy="1102891"/>
          </a:xfrm>
          <a:prstGeom prst="rect">
            <a:avLst/>
          </a:prstGeom>
          <a:noFill/>
          <a:ln>
            <a:noFill/>
          </a:ln>
        </p:spPr>
      </p:pic>
      <p:pic>
        <p:nvPicPr>
          <p:cNvPr id="23" name="Shape 74"/>
          <p:cNvPicPr preferRelativeResize="0">
            <a:picLocks noChangeAspect="1"/>
          </p:cNvPicPr>
          <p:nvPr/>
        </p:nvPicPr>
        <p:blipFill>
          <a:blip r:embed="rId12" cstate="email">
            <a:alphaModFix/>
            <a:extLst>
              <a:ext uri="{28A0092B-C50C-407E-A947-70E740481C1C}">
                <a14:useLocalDpi xmlns:a14="http://schemas.microsoft.com/office/drawing/2010/main"/>
              </a:ext>
            </a:extLst>
          </a:blip>
          <a:stretch>
            <a:fillRect/>
          </a:stretch>
        </p:blipFill>
        <p:spPr>
          <a:xfrm>
            <a:off x="1375488" y="2018328"/>
            <a:ext cx="1422702" cy="576064"/>
          </a:xfrm>
          <a:prstGeom prst="rect">
            <a:avLst/>
          </a:prstGeom>
          <a:noFill/>
          <a:ln>
            <a:noFill/>
          </a:ln>
        </p:spPr>
      </p:pic>
    </p:spTree>
    <p:extLst>
      <p:ext uri="{BB962C8B-B14F-4D97-AF65-F5344CB8AC3E}">
        <p14:creationId xmlns:p14="http://schemas.microsoft.com/office/powerpoint/2010/main" val="259051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Specific Cross-Domain Use Cases</a:t>
            </a:r>
          </a:p>
        </p:txBody>
      </p:sp>
      <p:sp>
        <p:nvSpPr>
          <p:cNvPr id="2" name="Content Placeholder 1"/>
          <p:cNvSpPr>
            <a:spLocks noGrp="1"/>
          </p:cNvSpPr>
          <p:nvPr>
            <p:ph idx="1"/>
          </p:nvPr>
        </p:nvSpPr>
        <p:spPr/>
        <p:txBody>
          <a:bodyPr>
            <a:normAutofit/>
          </a:bodyPr>
          <a:lstStyle/>
          <a:p>
            <a:pPr lvl="0"/>
            <a:r>
              <a:rPr lang="en-GB" dirty="0"/>
              <a:t>Smart Lighting so that street lighting is only provided when needed.</a:t>
            </a:r>
          </a:p>
          <a:p>
            <a:pPr lvl="0"/>
            <a:r>
              <a:rPr lang="en-GB" dirty="0"/>
              <a:t>Air Quality Monitoring, Traffic Routing and Road Pricing.</a:t>
            </a:r>
          </a:p>
          <a:p>
            <a:pPr lvl="0"/>
            <a:r>
              <a:rPr lang="en-GB" dirty="0"/>
              <a:t>Monitoring Assisted Persons outside the Home.</a:t>
            </a:r>
          </a:p>
          <a:p>
            <a:pPr lvl="0"/>
            <a:r>
              <a:rPr lang="en-GB" dirty="0"/>
              <a:t>Smart Parking and Assisted Living to ensure that parking spaces are available for health professionals when required.</a:t>
            </a:r>
          </a:p>
          <a:p>
            <a:pPr lvl="0"/>
            <a:r>
              <a:rPr lang="en-GB" dirty="0"/>
              <a:t>Smart Street Lighting, Air Quality Monitoring and Pedestrian Safety.</a:t>
            </a:r>
          </a:p>
          <a:p>
            <a:pPr lvl="0"/>
            <a:r>
              <a:rPr lang="en-GB" dirty="0"/>
              <a:t>Mobility inside the City.</a:t>
            </a:r>
          </a:p>
          <a:p>
            <a:r>
              <a:rPr lang="en-GB" dirty="0"/>
              <a:t>Next Generation Emergency Services (Crowd Control and Emergency Response).</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21</a:t>
            </a:fld>
            <a:endParaRPr lang="en-GB" noProof="0" dirty="0"/>
          </a:p>
        </p:txBody>
      </p:sp>
    </p:spTree>
    <p:extLst>
      <p:ext uri="{BB962C8B-B14F-4D97-AF65-F5344CB8AC3E}">
        <p14:creationId xmlns:p14="http://schemas.microsoft.com/office/powerpoint/2010/main" val="107382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b="6444"/>
          <a:stretch/>
        </p:blipFill>
        <p:spPr>
          <a:xfrm>
            <a:off x="7632683" y="-1"/>
            <a:ext cx="4559317" cy="6870301"/>
          </a:xfrm>
          <a:prstGeom prst="rect">
            <a:avLst/>
          </a:prstGeom>
        </p:spPr>
      </p:pic>
      <p:sp>
        <p:nvSpPr>
          <p:cNvPr id="5" name="Title 4"/>
          <p:cNvSpPr>
            <a:spLocks noGrp="1"/>
          </p:cNvSpPr>
          <p:nvPr>
            <p:ph type="title"/>
          </p:nvPr>
        </p:nvSpPr>
        <p:spPr/>
        <p:txBody>
          <a:bodyPr/>
          <a:lstStyle/>
          <a:p>
            <a:r>
              <a:rPr lang="en-GB" dirty="0"/>
              <a:t>Smart Street Lighting (Bordeaux)</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22</a:t>
            </a:fld>
            <a:endParaRPr lang="en-GB" noProof="0"/>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l="648" t="12213" r="656" b="24745"/>
          <a:stretch/>
        </p:blipFill>
        <p:spPr>
          <a:xfrm>
            <a:off x="722403" y="3041582"/>
            <a:ext cx="10521444" cy="2376779"/>
          </a:xfrm>
          <a:prstGeom prst="rect">
            <a:avLst/>
          </a:prstGeom>
        </p:spPr>
      </p:pic>
    </p:spTree>
    <p:extLst>
      <p:ext uri="{BB962C8B-B14F-4D97-AF65-F5344CB8AC3E}">
        <p14:creationId xmlns:p14="http://schemas.microsoft.com/office/powerpoint/2010/main" val="293931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Air Quality Monitoring, Traffic Routing and Road Pricing (VICINITY)</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23</a:t>
            </a:fld>
            <a:endParaRPr lang="en-GB" noProof="0"/>
          </a:p>
        </p:txBody>
      </p:sp>
      <p:pic>
        <p:nvPicPr>
          <p:cNvPr id="7" name="Picture 6"/>
          <p:cNvPicPr>
            <a:picLocks noChangeAspect="1"/>
          </p:cNvPicPr>
          <p:nvPr/>
        </p:nvPicPr>
        <p:blipFill>
          <a:blip r:embed="rId3"/>
          <a:stretch>
            <a:fillRect/>
          </a:stretch>
        </p:blipFill>
        <p:spPr>
          <a:xfrm>
            <a:off x="1549660" y="1706402"/>
            <a:ext cx="9160384" cy="4327370"/>
          </a:xfrm>
          <a:prstGeom prst="rect">
            <a:avLst/>
          </a:prstGeom>
        </p:spPr>
      </p:pic>
    </p:spTree>
    <p:extLst>
      <p:ext uri="{BB962C8B-B14F-4D97-AF65-F5344CB8AC3E}">
        <p14:creationId xmlns:p14="http://schemas.microsoft.com/office/powerpoint/2010/main" val="310769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951425"/>
          </a:xfrm>
        </p:spPr>
        <p:txBody>
          <a:bodyPr/>
          <a:lstStyle/>
          <a:p>
            <a:r>
              <a:rPr lang="en-GB" dirty="0"/>
              <a:t>Data Sources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24</a:t>
            </a:fld>
            <a:endParaRPr lang="en-GB" noProof="0"/>
          </a:p>
        </p:txBody>
      </p:sp>
      <p:sp>
        <p:nvSpPr>
          <p:cNvPr id="14" name="Rectangle 13"/>
          <p:cNvSpPr/>
          <p:nvPr/>
        </p:nvSpPr>
        <p:spPr>
          <a:xfrm>
            <a:off x="2143284" y="3091296"/>
            <a:ext cx="2304256" cy="461665"/>
          </a:xfrm>
          <a:prstGeom prst="rect">
            <a:avLst/>
          </a:prstGeom>
        </p:spPr>
        <p:txBody>
          <a:bodyPr wrap="square">
            <a:spAutoFit/>
          </a:bodyPr>
          <a:lstStyle/>
          <a:p>
            <a:pPr algn="ctr"/>
            <a:r>
              <a:rPr lang="en-GB" sz="1200" dirty="0"/>
              <a:t>Smartphone with built in air quality sensor</a:t>
            </a:r>
            <a:r>
              <a:rPr lang="en-GB" sz="1200" dirty="0">
                <a:cs typeface="Arial"/>
              </a:rPr>
              <a:t> </a:t>
            </a:r>
          </a:p>
        </p:txBody>
      </p:sp>
      <p:sp>
        <p:nvSpPr>
          <p:cNvPr id="15" name="Rectangle 14"/>
          <p:cNvSpPr/>
          <p:nvPr/>
        </p:nvSpPr>
        <p:spPr>
          <a:xfrm>
            <a:off x="1320213" y="5769346"/>
            <a:ext cx="2880320" cy="461665"/>
          </a:xfrm>
          <a:prstGeom prst="rect">
            <a:avLst/>
          </a:prstGeom>
        </p:spPr>
        <p:txBody>
          <a:bodyPr wrap="square">
            <a:spAutoFit/>
          </a:bodyPr>
          <a:lstStyle/>
          <a:p>
            <a:pPr algn="ctr"/>
            <a:r>
              <a:rPr lang="en-GB" sz="1200" dirty="0" err="1"/>
              <a:t>SatNav</a:t>
            </a:r>
            <a:r>
              <a:rPr lang="en-GB" sz="1200" dirty="0"/>
              <a:t> adapted to provide air quality-based routing </a:t>
            </a:r>
            <a:endParaRPr lang="en-GB" sz="1200" dirty="0">
              <a:cs typeface="Arial"/>
            </a:endParaRPr>
          </a:p>
        </p:txBody>
      </p:sp>
      <p:pic>
        <p:nvPicPr>
          <p:cNvPr id="16" name="Picture 15"/>
          <p:cNvPicPr/>
          <p:nvPr/>
        </p:nvPicPr>
        <p:blipFill rotWithShape="1">
          <a:blip r:embed="rId3" cstate="email">
            <a:extLst>
              <a:ext uri="{28A0092B-C50C-407E-A947-70E740481C1C}">
                <a14:useLocalDpi xmlns:a14="http://schemas.microsoft.com/office/drawing/2010/main"/>
              </a:ext>
            </a:extLst>
          </a:blip>
          <a:srcRect/>
          <a:stretch/>
        </p:blipFill>
        <p:spPr bwMode="auto">
          <a:xfrm>
            <a:off x="2431317" y="1363104"/>
            <a:ext cx="1656184" cy="1544100"/>
          </a:xfrm>
          <a:prstGeom prst="rect">
            <a:avLst/>
          </a:prstGeom>
          <a:noFill/>
          <a:ln>
            <a:noFill/>
          </a:ln>
          <a:extLst>
            <a:ext uri="{53640926-AAD7-44d8-BBD7-CCE9431645EC}">
              <a14:shadowObscured xmlns="" xmlns:a14="http://schemas.microsoft.com/office/drawing/2010/main"/>
            </a:ext>
          </a:extLst>
        </p:spPr>
      </p:pic>
      <p:pic>
        <p:nvPicPr>
          <p:cNvPr id="17" name="Picture 16"/>
          <p:cNvPicPr/>
          <p:nvPr/>
        </p:nvPicPr>
        <p:blipFill>
          <a:blip r:embed="rId4">
            <a:extLst>
              <a:ext uri="{28A0092B-C50C-407E-A947-70E740481C1C}">
                <a14:useLocalDpi xmlns:a14="http://schemas.microsoft.com/office/drawing/2010/main"/>
              </a:ext>
            </a:extLst>
          </a:blip>
          <a:srcRect/>
          <a:stretch>
            <a:fillRect/>
          </a:stretch>
        </p:blipFill>
        <p:spPr bwMode="auto">
          <a:xfrm>
            <a:off x="1176197" y="3753122"/>
            <a:ext cx="3168352" cy="1951887"/>
          </a:xfrm>
          <a:prstGeom prst="rect">
            <a:avLst/>
          </a:prstGeom>
          <a:noFill/>
          <a:ln>
            <a:noFill/>
          </a:ln>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8065" y="779595"/>
            <a:ext cx="5436096" cy="2433464"/>
          </a:xfrm>
          <a:prstGeom prst="rect">
            <a:avLst/>
          </a:prstGeom>
        </p:spPr>
      </p:pic>
      <p:sp>
        <p:nvSpPr>
          <p:cNvPr id="20" name="Rectangle 19"/>
          <p:cNvSpPr/>
          <p:nvPr/>
        </p:nvSpPr>
        <p:spPr>
          <a:xfrm>
            <a:off x="6468185" y="3227867"/>
            <a:ext cx="2952328" cy="276999"/>
          </a:xfrm>
          <a:prstGeom prst="rect">
            <a:avLst/>
          </a:prstGeom>
        </p:spPr>
        <p:txBody>
          <a:bodyPr wrap="square">
            <a:spAutoFit/>
          </a:bodyPr>
          <a:lstStyle/>
          <a:p>
            <a:pPr algn="ctr"/>
            <a:r>
              <a:rPr lang="en-GB" sz="1200" dirty="0"/>
              <a:t>Air Quality database</a:t>
            </a:r>
            <a:endParaRPr lang="en-GB" sz="1200" dirty="0">
              <a:cs typeface="Arial"/>
            </a:endParaRPr>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8852" y="3848432"/>
            <a:ext cx="3563888" cy="2073232"/>
          </a:xfrm>
          <a:prstGeom prst="rect">
            <a:avLst/>
          </a:prstGeom>
        </p:spPr>
      </p:pic>
      <p:sp>
        <p:nvSpPr>
          <p:cNvPr id="25" name="Rectangle 24"/>
          <p:cNvSpPr/>
          <p:nvPr/>
        </p:nvSpPr>
        <p:spPr>
          <a:xfrm>
            <a:off x="6966884" y="6080680"/>
            <a:ext cx="2952328" cy="276999"/>
          </a:xfrm>
          <a:prstGeom prst="rect">
            <a:avLst/>
          </a:prstGeom>
        </p:spPr>
        <p:txBody>
          <a:bodyPr wrap="square">
            <a:spAutoFit/>
          </a:bodyPr>
          <a:lstStyle/>
          <a:p>
            <a:pPr algn="ctr"/>
            <a:r>
              <a:rPr lang="en-GB" sz="1200" dirty="0"/>
              <a:t>Vehicle Tax database</a:t>
            </a:r>
            <a:endParaRPr lang="en-GB" sz="1200" dirty="0">
              <a:cs typeface="Arial"/>
            </a:endParaRPr>
          </a:p>
        </p:txBody>
      </p:sp>
    </p:spTree>
    <p:extLst>
      <p:ext uri="{BB962C8B-B14F-4D97-AF65-F5344CB8AC3E}">
        <p14:creationId xmlns:p14="http://schemas.microsoft.com/office/powerpoint/2010/main" val="113426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Smart Parking and Assisted Living (VICINITY)</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25</a:t>
            </a:fld>
            <a:endParaRPr lang="en-GB" noProof="0"/>
          </a:p>
        </p:txBody>
      </p:sp>
      <p:pic>
        <p:nvPicPr>
          <p:cNvPr id="2" name="Picture 1"/>
          <p:cNvPicPr>
            <a:picLocks noChangeAspect="1"/>
          </p:cNvPicPr>
          <p:nvPr/>
        </p:nvPicPr>
        <p:blipFill>
          <a:blip r:embed="rId3"/>
          <a:stretch>
            <a:fillRect/>
          </a:stretch>
        </p:blipFill>
        <p:spPr>
          <a:xfrm>
            <a:off x="625948" y="2082799"/>
            <a:ext cx="10631196" cy="3115531"/>
          </a:xfrm>
          <a:prstGeom prst="rect">
            <a:avLst/>
          </a:prstGeom>
        </p:spPr>
      </p:pic>
    </p:spTree>
    <p:extLst>
      <p:ext uri="{BB962C8B-B14F-4D97-AF65-F5344CB8AC3E}">
        <p14:creationId xmlns:p14="http://schemas.microsoft.com/office/powerpoint/2010/main" val="3951815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Flemming\Desktop\04-garage-facilit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0682" y="3383316"/>
            <a:ext cx="3595081" cy="284543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0544" y="4596502"/>
            <a:ext cx="632866" cy="499632"/>
          </a:xfrm>
          <a:prstGeom prst="rect">
            <a:avLst/>
          </a:prstGeom>
        </p:spPr>
      </p:pic>
      <p:pic>
        <p:nvPicPr>
          <p:cNvPr id="6" name="Picture 7" descr="C:\Users\Flemming\Desktop\01-energy-EV.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6641" y="2139630"/>
            <a:ext cx="636796" cy="63679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C:\Users\Flemming\Desktop\04-garage-facility-c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8947" y="2586721"/>
            <a:ext cx="1289714" cy="76576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9" descr="C:\Users\Flemming\Desktop\01-energy-cabl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18740" y="1171369"/>
            <a:ext cx="499764" cy="153153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descr="C:\Users\Flemming\Desktop\02-appartmen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35324" y="1520194"/>
            <a:ext cx="3570897" cy="289379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Flemming\Desktop\02-appartment-outline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2231" y="2074308"/>
            <a:ext cx="3119498" cy="145092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C:\Users\Flemming\Desktop\01-solar-panel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80679" y="284829"/>
            <a:ext cx="2385972" cy="178947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Bild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880466" y="2205027"/>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4" name="Bild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9142450" y="2512539"/>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5" name="Bild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9709879" y="1814496"/>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6" name="Bild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9557629" y="2542384"/>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7" name="Bild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10438404" y="2542383"/>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8" name="Bilde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061755" y="3157647"/>
            <a:ext cx="193199" cy="193199"/>
          </a:xfrm>
          <a:prstGeom prst="rect">
            <a:avLst/>
          </a:prstGeom>
          <a:noFill/>
          <a:ln w="12700">
            <a:prstDash val="sysDash"/>
          </a:ln>
        </p:spPr>
        <p:style>
          <a:lnRef idx="3">
            <a:schemeClr val="lt1"/>
          </a:lnRef>
          <a:fillRef idx="1">
            <a:schemeClr val="accent1"/>
          </a:fillRef>
          <a:effectRef idx="1">
            <a:schemeClr val="accent1"/>
          </a:effectRef>
          <a:fontRef idx="minor">
            <a:schemeClr val="lt1"/>
          </a:fontRef>
        </p:style>
      </p:pic>
      <p:pic>
        <p:nvPicPr>
          <p:cNvPr id="19" name="Bild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79376" y="1878646"/>
            <a:ext cx="195662" cy="195661"/>
          </a:xfrm>
          <a:prstGeom prst="rect">
            <a:avLst/>
          </a:prstGeom>
          <a:ln w="12700">
            <a:prstDash val="sysDash"/>
          </a:ln>
        </p:spPr>
        <p:style>
          <a:lnRef idx="3">
            <a:schemeClr val="lt1"/>
          </a:lnRef>
          <a:fillRef idx="1">
            <a:schemeClr val="accent3"/>
          </a:fillRef>
          <a:effectRef idx="1">
            <a:schemeClr val="accent3"/>
          </a:effectRef>
          <a:fontRef idx="minor">
            <a:schemeClr val="lt1"/>
          </a:fontRef>
        </p:style>
      </p:pic>
      <p:pic>
        <p:nvPicPr>
          <p:cNvPr id="20" name="Bild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20727" y="1976477"/>
            <a:ext cx="228549" cy="228549"/>
          </a:xfrm>
          <a:prstGeom prst="rect">
            <a:avLst/>
          </a:prstGeom>
          <a:ln w="12700">
            <a:prstDash val="sysDash"/>
          </a:ln>
        </p:spPr>
        <p:style>
          <a:lnRef idx="3">
            <a:schemeClr val="lt1"/>
          </a:lnRef>
          <a:fillRef idx="1">
            <a:schemeClr val="accent6"/>
          </a:fillRef>
          <a:effectRef idx="1">
            <a:schemeClr val="accent6"/>
          </a:effectRef>
          <a:fontRef idx="minor">
            <a:schemeClr val="lt1"/>
          </a:fontRef>
        </p:style>
      </p:pic>
      <p:pic>
        <p:nvPicPr>
          <p:cNvPr id="21" name="Bilde 2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504436" y="2877296"/>
            <a:ext cx="179594" cy="179593"/>
          </a:xfrm>
          <a:prstGeom prst="rect">
            <a:avLst/>
          </a:prstGeom>
          <a:ln w="12700">
            <a:prstDash val="sysDash"/>
          </a:ln>
        </p:spPr>
        <p:style>
          <a:lnRef idx="3">
            <a:schemeClr val="lt1"/>
          </a:lnRef>
          <a:fillRef idx="1">
            <a:schemeClr val="accent6"/>
          </a:fillRef>
          <a:effectRef idx="1">
            <a:schemeClr val="accent6"/>
          </a:effectRef>
          <a:fontRef idx="minor">
            <a:schemeClr val="lt1"/>
          </a:fontRef>
        </p:style>
      </p:pic>
      <p:pic>
        <p:nvPicPr>
          <p:cNvPr id="23" name="Bilde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105046" y="2668909"/>
            <a:ext cx="378834" cy="375651"/>
          </a:xfrm>
          <a:prstGeom prst="rect">
            <a:avLst/>
          </a:prstGeom>
          <a:ln/>
        </p:spPr>
        <p:style>
          <a:lnRef idx="2">
            <a:schemeClr val="accent2"/>
          </a:lnRef>
          <a:fillRef idx="1">
            <a:schemeClr val="lt1"/>
          </a:fillRef>
          <a:effectRef idx="0">
            <a:schemeClr val="accent2"/>
          </a:effectRef>
          <a:fontRef idx="minor">
            <a:schemeClr val="dk1"/>
          </a:fontRef>
        </p:style>
      </p:pic>
      <p:pic>
        <p:nvPicPr>
          <p:cNvPr id="25" name="Bilde 2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931870" y="2702904"/>
            <a:ext cx="109760" cy="307661"/>
          </a:xfrm>
          <a:prstGeom prst="rect">
            <a:avLst/>
          </a:prstGeom>
        </p:spPr>
      </p:pic>
      <p:sp>
        <p:nvSpPr>
          <p:cNvPr id="12" name="Title 11"/>
          <p:cNvSpPr>
            <a:spLocks noGrp="1"/>
          </p:cNvSpPr>
          <p:nvPr>
            <p:ph type="title"/>
          </p:nvPr>
        </p:nvSpPr>
        <p:spPr/>
        <p:txBody>
          <a:bodyPr/>
          <a:lstStyle/>
          <a:p>
            <a:r>
              <a:rPr lang="en-GB" dirty="0"/>
              <a:t>Smart Parking / Assisted Living</a:t>
            </a:r>
          </a:p>
        </p:txBody>
      </p:sp>
      <p:sp>
        <p:nvSpPr>
          <p:cNvPr id="26" name="Plassholder for innhold 2"/>
          <p:cNvSpPr>
            <a:spLocks noGrp="1"/>
          </p:cNvSpPr>
          <p:nvPr>
            <p:ph idx="1"/>
          </p:nvPr>
        </p:nvSpPr>
        <p:spPr>
          <a:xfrm>
            <a:off x="838201" y="1825625"/>
            <a:ext cx="5956590" cy="4351338"/>
          </a:xfrm>
        </p:spPr>
        <p:txBody>
          <a:bodyPr>
            <a:normAutofit/>
          </a:bodyPr>
          <a:lstStyle/>
          <a:p>
            <a:pPr marL="0" indent="0">
              <a:buNone/>
            </a:pPr>
            <a:r>
              <a:rPr lang="en-GB" dirty="0"/>
              <a:t>If an event is triggered from a wide range of data sources:</a:t>
            </a:r>
          </a:p>
          <a:p>
            <a:r>
              <a:rPr lang="en-GB" dirty="0"/>
              <a:t>Assign parking space (booking, occupied, sign)</a:t>
            </a:r>
          </a:p>
          <a:p>
            <a:r>
              <a:rPr lang="en-GB" dirty="0"/>
              <a:t>Notify health care personnel (mobile)</a:t>
            </a:r>
          </a:p>
          <a:p>
            <a:r>
              <a:rPr lang="en-GB" dirty="0"/>
              <a:t>Whitelist licence plate of approaching car (ALPR)</a:t>
            </a:r>
          </a:p>
          <a:p>
            <a:r>
              <a:rPr lang="en-GB" dirty="0"/>
              <a:t>Generate estimated time to arrival</a:t>
            </a:r>
          </a:p>
          <a:p>
            <a:r>
              <a:rPr lang="en-GB" dirty="0"/>
              <a:t>Inform neighbours or carers</a:t>
            </a:r>
          </a:p>
        </p:txBody>
      </p:sp>
      <p:sp>
        <p:nvSpPr>
          <p:cNvPr id="2" name="Slide Number Placeholder 1"/>
          <p:cNvSpPr>
            <a:spLocks noGrp="1"/>
          </p:cNvSpPr>
          <p:nvPr>
            <p:ph type="sldNum" sz="quarter" idx="12"/>
          </p:nvPr>
        </p:nvSpPr>
        <p:spPr>
          <a:prstGeom prst="rect">
            <a:avLst/>
          </a:prstGeom>
        </p:spPr>
        <p:txBody>
          <a:bodyPr/>
          <a:lstStyle/>
          <a:p>
            <a:pPr>
              <a:defRPr/>
            </a:pPr>
            <a:fld id="{DDA21795-3DB8-4845-9F26-9A20274B6D4E}" type="slidenum">
              <a:rPr lang="en-GB" smtClean="0"/>
              <a:pPr>
                <a:defRPr/>
              </a:pPr>
              <a:t>26</a:t>
            </a:fld>
            <a:endParaRPr lang="en-GB" dirty="0"/>
          </a:p>
        </p:txBody>
      </p:sp>
      <p:pic>
        <p:nvPicPr>
          <p:cNvPr id="24" name="Bild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09812" y="6264304"/>
            <a:ext cx="2991729" cy="377190"/>
          </a:xfrm>
          <a:prstGeom prst="rect">
            <a:avLst/>
          </a:prstGeom>
        </p:spPr>
      </p:pic>
      <p:pic>
        <p:nvPicPr>
          <p:cNvPr id="27" name="Bilde 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84017" y="6238588"/>
            <a:ext cx="1222130" cy="428625"/>
          </a:xfrm>
          <a:prstGeom prst="rect">
            <a:avLst/>
          </a:prstGeom>
        </p:spPr>
      </p:pic>
      <p:sp>
        <p:nvSpPr>
          <p:cNvPr id="28" name="Plassholder for bunntekst 4"/>
          <p:cNvSpPr txBox="1">
            <a:spLocks/>
          </p:cNvSpPr>
          <p:nvPr/>
        </p:nvSpPr>
        <p:spPr>
          <a:xfrm>
            <a:off x="8130005" y="6315977"/>
            <a:ext cx="1861130" cy="273844"/>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t>Public</a:t>
            </a:r>
          </a:p>
        </p:txBody>
      </p:sp>
      <p:sp>
        <p:nvSpPr>
          <p:cNvPr id="30" name="Plassholder for bunntekst 4"/>
          <p:cNvSpPr txBox="1">
            <a:spLocks/>
          </p:cNvSpPr>
          <p:nvPr/>
        </p:nvSpPr>
        <p:spPr>
          <a:xfrm>
            <a:off x="5615563" y="6315977"/>
            <a:ext cx="1861130" cy="273844"/>
          </a:xfrm>
          <a:prstGeom prst="rect">
            <a:avLst/>
          </a:prstGeom>
        </p:spPr>
        <p:txBody>
          <a:bodyPr vert="horz" wrap="square" lIns="91440" tIns="45720" rIns="91440" bIns="45720" numCol="1" rtlCol="0" anchor="ctr" anchorCtr="0" compatLnSpc="1">
            <a:prstTxWarp prst="textNoShape">
              <a:avLst/>
            </a:prstTxWarp>
          </a:bodyPr>
          <a:lstStyle>
            <a:defPPr>
              <a:defRPr lang="en-GB"/>
            </a:defPPr>
            <a:lvl1pPr algn="ctr" rtl="0" eaLnBrk="1" fontAlgn="base" hangingPunct="1">
              <a:spcBef>
                <a:spcPct val="0"/>
              </a:spcBef>
              <a:spcAft>
                <a:spcPct val="0"/>
              </a:spcAft>
              <a:defRPr sz="1200" kern="1200">
                <a:solidFill>
                  <a:schemeClr val="tx1">
                    <a:tint val="75000"/>
                  </a:schemeClr>
                </a:solidFill>
                <a:latin typeface="Calibri" pitchFamily="34" charset="0"/>
                <a:ea typeface="MS PGothic" charset="0"/>
                <a:cs typeface="Calibri" pitchFamily="34" charset="0"/>
              </a:defRPr>
            </a:lvl1pPr>
            <a:lvl2pPr marL="457200" algn="l" rtl="0" fontAlgn="base">
              <a:spcBef>
                <a:spcPct val="0"/>
              </a:spcBef>
              <a:spcAft>
                <a:spcPct val="0"/>
              </a:spcAft>
              <a:defRPr kern="1200">
                <a:solidFill>
                  <a:schemeClr val="tx1"/>
                </a:solidFill>
                <a:latin typeface="Arial" charset="0"/>
                <a:ea typeface="MS PGothic" charset="0"/>
                <a:cs typeface="MS PGothic" charset="0"/>
              </a:defRPr>
            </a:lvl2pPr>
            <a:lvl3pPr marL="914400" algn="l" rtl="0" fontAlgn="base">
              <a:spcBef>
                <a:spcPct val="0"/>
              </a:spcBef>
              <a:spcAft>
                <a:spcPct val="0"/>
              </a:spcAft>
              <a:defRPr kern="1200">
                <a:solidFill>
                  <a:schemeClr val="tx1"/>
                </a:solidFill>
                <a:latin typeface="Arial" charset="0"/>
                <a:ea typeface="MS PGothic" charset="0"/>
                <a:cs typeface="MS PGothic" charset="0"/>
              </a:defRPr>
            </a:lvl3pPr>
            <a:lvl4pPr marL="1371600" algn="l" rtl="0" fontAlgn="base">
              <a:spcBef>
                <a:spcPct val="0"/>
              </a:spcBef>
              <a:spcAft>
                <a:spcPct val="0"/>
              </a:spcAft>
              <a:defRPr kern="1200">
                <a:solidFill>
                  <a:schemeClr val="tx1"/>
                </a:solidFill>
                <a:latin typeface="Arial" charset="0"/>
                <a:ea typeface="MS PGothic" charset="0"/>
                <a:cs typeface="MS PGothic" charset="0"/>
              </a:defRPr>
            </a:lvl4pPr>
            <a:lvl5pPr marL="1828800" algn="l"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a:lstStyle>
          <a:p>
            <a:r>
              <a:rPr lang="nb-NO" dirty="0"/>
              <a:t>H2020 ICT-30</a:t>
            </a:r>
          </a:p>
        </p:txBody>
      </p:sp>
    </p:spTree>
    <p:extLst>
      <p:ext uri="{BB962C8B-B14F-4D97-AF65-F5344CB8AC3E}">
        <p14:creationId xmlns:p14="http://schemas.microsoft.com/office/powerpoint/2010/main" val="26159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par>
                          <p:cTn id="12" fill="hold">
                            <p:stCondLst>
                              <p:cond delay="2300"/>
                            </p:stCondLst>
                            <p:childTnLst>
                              <p:par>
                                <p:cTn id="13" presetID="47"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300"/>
                            </p:stCondLst>
                            <p:childTnLst>
                              <p:par>
                                <p:cTn id="19" presetID="10" presetClass="entr" presetSubtype="0" fill="hold" nodeType="afterEffect">
                                  <p:stCondLst>
                                    <p:cond delay="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800"/>
                                        <p:tgtEl>
                                          <p:spTgt spid="8"/>
                                        </p:tgtEl>
                                      </p:cBhvr>
                                    </p:animEffect>
                                  </p:childTnLst>
                                </p:cTn>
                              </p:par>
                            </p:childTnLst>
                          </p:cTn>
                        </p:par>
                        <p:par>
                          <p:cTn id="22" fill="hold">
                            <p:stCondLst>
                              <p:cond delay="415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650"/>
                                        <p:tgtEl>
                                          <p:spTgt spid="10"/>
                                        </p:tgtEl>
                                      </p:cBhvr>
                                    </p:animEffect>
                                  </p:childTnLst>
                                </p:cTn>
                              </p:par>
                            </p:childTnLst>
                          </p:cTn>
                        </p:par>
                        <p:par>
                          <p:cTn id="26" fill="hold">
                            <p:stCondLst>
                              <p:cond delay="4800"/>
                            </p:stCondLst>
                            <p:childTnLst>
                              <p:par>
                                <p:cTn id="27" presetID="10" presetClass="entr" presetSubtype="0" fill="hold" nodeType="afterEffect">
                                  <p:stCondLst>
                                    <p:cond delay="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00"/>
                                        <p:tgtEl>
                                          <p:spTgt spid="6"/>
                                        </p:tgtEl>
                                      </p:cBhvr>
                                    </p:animEffect>
                                  </p:childTnLst>
                                </p:cTn>
                              </p:par>
                            </p:childTnLst>
                          </p:cTn>
                        </p:par>
                        <p:par>
                          <p:cTn id="30" fill="hold">
                            <p:stCondLst>
                              <p:cond delay="555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650"/>
                                        <p:tgtEl>
                                          <p:spTgt spid="7"/>
                                        </p:tgtEl>
                                      </p:cBhvr>
                                    </p:animEffect>
                                  </p:childTnLst>
                                </p:cTn>
                              </p:par>
                            </p:childTnLst>
                          </p:cTn>
                        </p:par>
                        <p:par>
                          <p:cTn id="34" fill="hold">
                            <p:stCondLst>
                              <p:cond delay="6200"/>
                            </p:stCondLst>
                            <p:childTnLst>
                              <p:par>
                                <p:cTn id="35" presetID="6" presetClass="entr" presetSubtype="3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out)">
                                      <p:cBhvr>
                                        <p:cTn id="37" dur="600"/>
                                        <p:tgtEl>
                                          <p:spTgt spid="13"/>
                                        </p:tgtEl>
                                      </p:cBhvr>
                                    </p:animEffect>
                                  </p:childTnLst>
                                </p:cTn>
                              </p:par>
                            </p:childTnLst>
                          </p:cTn>
                        </p:par>
                        <p:par>
                          <p:cTn id="38" fill="hold">
                            <p:stCondLst>
                              <p:cond delay="6800"/>
                            </p:stCondLst>
                            <p:childTnLst>
                              <p:par>
                                <p:cTn id="39" presetID="6" presetClass="entr" presetSubtype="32"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out)">
                                      <p:cBhvr>
                                        <p:cTn id="41" dur="500"/>
                                        <p:tgtEl>
                                          <p:spTgt spid="18"/>
                                        </p:tgtEl>
                                      </p:cBhvr>
                                    </p:animEffect>
                                  </p:childTnLst>
                                </p:cTn>
                              </p:par>
                            </p:childTnLst>
                          </p:cTn>
                        </p:par>
                        <p:par>
                          <p:cTn id="42" fill="hold">
                            <p:stCondLst>
                              <p:cond delay="7300"/>
                            </p:stCondLst>
                            <p:childTnLst>
                              <p:par>
                                <p:cTn id="43" presetID="6" presetClass="entr" presetSubtype="3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out)">
                                      <p:cBhvr>
                                        <p:cTn id="45" dur="500"/>
                                        <p:tgtEl>
                                          <p:spTgt spid="14"/>
                                        </p:tgtEl>
                                      </p:cBhvr>
                                    </p:animEffect>
                                  </p:childTnLst>
                                </p:cTn>
                              </p:par>
                            </p:childTnLst>
                          </p:cTn>
                        </p:par>
                        <p:par>
                          <p:cTn id="46" fill="hold">
                            <p:stCondLst>
                              <p:cond delay="7800"/>
                            </p:stCondLst>
                            <p:childTnLst>
                              <p:par>
                                <p:cTn id="47" presetID="6" presetClass="entr" presetSubtype="3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500"/>
                                        <p:tgtEl>
                                          <p:spTgt spid="15"/>
                                        </p:tgtEl>
                                      </p:cBhvr>
                                    </p:animEffect>
                                  </p:childTnLst>
                                </p:cTn>
                              </p:par>
                            </p:childTnLst>
                          </p:cTn>
                        </p:par>
                        <p:par>
                          <p:cTn id="50" fill="hold">
                            <p:stCondLst>
                              <p:cond delay="8300"/>
                            </p:stCondLst>
                            <p:childTnLst>
                              <p:par>
                                <p:cTn id="51" presetID="6" presetClass="entr" presetSubtype="32"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out)">
                                      <p:cBhvr>
                                        <p:cTn id="53" dur="500"/>
                                        <p:tgtEl>
                                          <p:spTgt spid="16"/>
                                        </p:tgtEl>
                                      </p:cBhvr>
                                    </p:animEffect>
                                  </p:childTnLst>
                                </p:cTn>
                              </p:par>
                            </p:childTnLst>
                          </p:cTn>
                        </p:par>
                        <p:par>
                          <p:cTn id="54" fill="hold">
                            <p:stCondLst>
                              <p:cond delay="8800"/>
                            </p:stCondLst>
                            <p:childTnLst>
                              <p:par>
                                <p:cTn id="55" presetID="6" presetClass="entr" presetSubtype="3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out)">
                                      <p:cBhvr>
                                        <p:cTn id="57" dur="500"/>
                                        <p:tgtEl>
                                          <p:spTgt spid="17"/>
                                        </p:tgtEl>
                                      </p:cBhvr>
                                    </p:animEffect>
                                  </p:childTnLst>
                                </p:cTn>
                              </p:par>
                            </p:childTnLst>
                          </p:cTn>
                        </p:par>
                        <p:par>
                          <p:cTn id="58" fill="hold">
                            <p:stCondLst>
                              <p:cond delay="9300"/>
                            </p:stCondLst>
                            <p:childTnLst>
                              <p:par>
                                <p:cTn id="59" presetID="6" presetClass="entr" presetSubtype="32"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ircle(out)">
                                      <p:cBhvr>
                                        <p:cTn id="61" dur="500"/>
                                        <p:tgtEl>
                                          <p:spTgt spid="21"/>
                                        </p:tgtEl>
                                      </p:cBhvr>
                                    </p:animEffect>
                                  </p:childTnLst>
                                </p:cTn>
                              </p:par>
                            </p:childTnLst>
                          </p:cTn>
                        </p:par>
                        <p:par>
                          <p:cTn id="62" fill="hold">
                            <p:stCondLst>
                              <p:cond delay="9800"/>
                            </p:stCondLst>
                            <p:childTnLst>
                              <p:par>
                                <p:cTn id="63" presetID="6" presetClass="entr" presetSubtype="32"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ircle(out)">
                                      <p:cBhvr>
                                        <p:cTn id="65" dur="500"/>
                                        <p:tgtEl>
                                          <p:spTgt spid="25"/>
                                        </p:tgtEl>
                                      </p:cBhvr>
                                    </p:animEffect>
                                  </p:childTnLst>
                                </p:cTn>
                              </p:par>
                            </p:childTnLst>
                          </p:cTn>
                        </p:par>
                        <p:par>
                          <p:cTn id="66" fill="hold">
                            <p:stCondLst>
                              <p:cond delay="10300"/>
                            </p:stCondLst>
                            <p:childTnLst>
                              <p:par>
                                <p:cTn id="67" presetID="6" presetClass="entr" presetSubtype="32" fill="hold" nodeType="afterEffect">
                                  <p:stCondLst>
                                    <p:cond delay="1300"/>
                                  </p:stCondLst>
                                  <p:childTnLst>
                                    <p:set>
                                      <p:cBhvr>
                                        <p:cTn id="68" dur="1" fill="hold">
                                          <p:stCondLst>
                                            <p:cond delay="0"/>
                                          </p:stCondLst>
                                        </p:cTn>
                                        <p:tgtEl>
                                          <p:spTgt spid="19"/>
                                        </p:tgtEl>
                                        <p:attrNameLst>
                                          <p:attrName>style.visibility</p:attrName>
                                        </p:attrNameLst>
                                      </p:cBhvr>
                                      <p:to>
                                        <p:strVal val="visible"/>
                                      </p:to>
                                    </p:set>
                                    <p:animEffect transition="in" filter="circle(out)">
                                      <p:cBhvr>
                                        <p:cTn id="69" dur="500"/>
                                        <p:tgtEl>
                                          <p:spTgt spid="19"/>
                                        </p:tgtEl>
                                      </p:cBhvr>
                                    </p:animEffect>
                                  </p:childTnLst>
                                </p:cTn>
                              </p:par>
                            </p:childTnLst>
                          </p:cTn>
                        </p:par>
                        <p:par>
                          <p:cTn id="70" fill="hold">
                            <p:stCondLst>
                              <p:cond delay="12100"/>
                            </p:stCondLst>
                            <p:childTnLst>
                              <p:par>
                                <p:cTn id="71" presetID="6" presetClass="entr" presetSubtype="32"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ircle(out)">
                                      <p:cBhvr>
                                        <p:cTn id="73" dur="500"/>
                                        <p:tgtEl>
                                          <p:spTgt spid="23"/>
                                        </p:tgtEl>
                                      </p:cBhvr>
                                    </p:animEffect>
                                  </p:childTnLst>
                                </p:cTn>
                              </p:par>
                            </p:childTnLst>
                          </p:cTn>
                        </p:par>
                        <p:par>
                          <p:cTn id="74" fill="hold">
                            <p:stCondLst>
                              <p:cond delay="12600"/>
                            </p:stCondLst>
                            <p:childTnLst>
                              <p:par>
                                <p:cTn id="75" presetID="6" presetClass="entr" presetSubtype="32"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out)">
                                      <p:cBhvr>
                                        <p:cTn id="77" dur="500"/>
                                        <p:tgtEl>
                                          <p:spTgt spid="20"/>
                                        </p:tgtEl>
                                      </p:cBhvr>
                                    </p:animEffect>
                                  </p:childTnLst>
                                </p:cTn>
                              </p:par>
                            </p:childTnLst>
                          </p:cTn>
                        </p:par>
                        <p:par>
                          <p:cTn id="78" fill="hold">
                            <p:stCondLst>
                              <p:cond delay="13100"/>
                            </p:stCondLst>
                            <p:childTnLst>
                              <p:par>
                                <p:cTn id="79" presetID="2" presetClass="entr" presetSubtype="6"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2200" fill="hold"/>
                                        <p:tgtEl>
                                          <p:spTgt spid="5"/>
                                        </p:tgtEl>
                                        <p:attrNameLst>
                                          <p:attrName>ppt_x</p:attrName>
                                        </p:attrNameLst>
                                      </p:cBhvr>
                                      <p:tavLst>
                                        <p:tav tm="0">
                                          <p:val>
                                            <p:strVal val="1+#ppt_w/2"/>
                                          </p:val>
                                        </p:tav>
                                        <p:tav tm="100000">
                                          <p:val>
                                            <p:strVal val="#ppt_x"/>
                                          </p:val>
                                        </p:tav>
                                      </p:tavLst>
                                    </p:anim>
                                    <p:anim calcmode="lin" valueType="num">
                                      <p:cBhvr additive="base">
                                        <p:cTn id="82" dur="2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34186"/>
            <a:ext cx="10515600" cy="800244"/>
          </a:xfrm>
        </p:spPr>
        <p:txBody>
          <a:bodyPr/>
          <a:lstStyle/>
          <a:p>
            <a:r>
              <a:rPr lang="en-GB" dirty="0"/>
              <a:t>Data Sources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27</a:t>
            </a:fld>
            <a:endParaRPr lang="en-GB" noProof="0"/>
          </a:p>
        </p:txBody>
      </p:sp>
      <p:pic>
        <p:nvPicPr>
          <p:cNvPr id="5" name="Picture 4"/>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95467" y="1118225"/>
            <a:ext cx="2328333" cy="1339215"/>
          </a:xfrm>
          <a:prstGeom prst="rect">
            <a:avLst/>
          </a:prstGeom>
        </p:spPr>
      </p:pic>
      <p:pic>
        <p:nvPicPr>
          <p:cNvPr id="6" name="Content Placeholder 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55840" y="476672"/>
            <a:ext cx="2260600" cy="977265"/>
          </a:xfrm>
          <a:prstGeom prst="rect">
            <a:avLst/>
          </a:prstGeom>
        </p:spPr>
      </p:pic>
      <p:pic>
        <p:nvPicPr>
          <p:cNvPr id="8" name="Content Placeholder 7"/>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321993" y="476672"/>
            <a:ext cx="2309707" cy="977265"/>
          </a:xfrm>
          <a:prstGeom prst="rect">
            <a:avLst/>
          </a:prstGeom>
        </p:spPr>
      </p:pic>
      <p:pic>
        <p:nvPicPr>
          <p:cNvPr id="9" name="3 - Εικόνα"/>
          <p:cNvPicPr/>
          <p:nvPr/>
        </p:nvPicPr>
        <p:blipFill>
          <a:blip r:embed="rId6" cstate="print"/>
          <a:srcRect/>
          <a:stretch>
            <a:fillRect/>
          </a:stretch>
        </p:blipFill>
        <p:spPr bwMode="auto">
          <a:xfrm>
            <a:off x="9360363" y="1916832"/>
            <a:ext cx="1773767" cy="1014730"/>
          </a:xfrm>
          <a:prstGeom prst="rect">
            <a:avLst/>
          </a:prstGeom>
          <a:noFill/>
          <a:ln w="9525">
            <a:noFill/>
            <a:miter lim="800000"/>
            <a:headEnd/>
            <a:tailEnd/>
          </a:ln>
        </p:spPr>
      </p:pic>
      <p:pic>
        <p:nvPicPr>
          <p:cNvPr id="10" name="Picture 9"/>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31905" y="2204865"/>
            <a:ext cx="3379047" cy="1139825"/>
          </a:xfrm>
          <a:prstGeom prst="rect">
            <a:avLst/>
          </a:prstGeom>
          <a:noFill/>
          <a:ln>
            <a:noFill/>
          </a:ln>
          <a:extLst/>
        </p:spPr>
      </p:pic>
      <p:sp>
        <p:nvSpPr>
          <p:cNvPr id="2" name="Rectangle 1"/>
          <p:cNvSpPr/>
          <p:nvPr/>
        </p:nvSpPr>
        <p:spPr>
          <a:xfrm>
            <a:off x="5231904" y="3429001"/>
            <a:ext cx="3648405" cy="461665"/>
          </a:xfrm>
          <a:prstGeom prst="rect">
            <a:avLst/>
          </a:prstGeom>
        </p:spPr>
        <p:txBody>
          <a:bodyPr wrap="square">
            <a:spAutoFit/>
          </a:bodyPr>
          <a:lstStyle/>
          <a:p>
            <a:pPr algn="ctr"/>
            <a:r>
              <a:rPr lang="en-GB" sz="1200" dirty="0">
                <a:cs typeface="Arial"/>
              </a:rPr>
              <a:t>Wearable GPS positioning device for elderly people with dementia </a:t>
            </a:r>
          </a:p>
        </p:txBody>
      </p:sp>
      <p:sp>
        <p:nvSpPr>
          <p:cNvPr id="11" name="Rectangle 10"/>
          <p:cNvSpPr/>
          <p:nvPr/>
        </p:nvSpPr>
        <p:spPr>
          <a:xfrm>
            <a:off x="8784299" y="2996953"/>
            <a:ext cx="2976331" cy="461665"/>
          </a:xfrm>
          <a:prstGeom prst="rect">
            <a:avLst/>
          </a:prstGeom>
        </p:spPr>
        <p:txBody>
          <a:bodyPr wrap="square">
            <a:spAutoFit/>
          </a:bodyPr>
          <a:lstStyle/>
          <a:p>
            <a:pPr algn="ctr"/>
            <a:r>
              <a:rPr lang="en-GB" sz="1200" dirty="0"/>
              <a:t>Wearable “Panic Button” and integrated fall detection </a:t>
            </a:r>
            <a:r>
              <a:rPr lang="en-GB" sz="1200" dirty="0">
                <a:cs typeface="Arial"/>
              </a:rPr>
              <a:t> </a:t>
            </a:r>
          </a:p>
        </p:txBody>
      </p:sp>
      <p:sp>
        <p:nvSpPr>
          <p:cNvPr id="12" name="Rectangle 11"/>
          <p:cNvSpPr/>
          <p:nvPr/>
        </p:nvSpPr>
        <p:spPr>
          <a:xfrm>
            <a:off x="5327915" y="1556793"/>
            <a:ext cx="3648405" cy="461665"/>
          </a:xfrm>
          <a:prstGeom prst="rect">
            <a:avLst/>
          </a:prstGeom>
        </p:spPr>
        <p:txBody>
          <a:bodyPr wrap="square">
            <a:spAutoFit/>
          </a:bodyPr>
          <a:lstStyle/>
          <a:p>
            <a:pPr algn="ctr"/>
            <a:r>
              <a:rPr lang="en-GB" sz="1200" dirty="0"/>
              <a:t>Weight </a:t>
            </a:r>
            <a:r>
              <a:rPr lang="en-US" sz="1200" dirty="0"/>
              <a:t>monitoring </a:t>
            </a:r>
            <a:r>
              <a:rPr lang="en-GB" sz="1200" dirty="0"/>
              <a:t>device and pressure monitoring device </a:t>
            </a:r>
            <a:r>
              <a:rPr lang="en-GB" sz="1200" dirty="0">
                <a:cs typeface="Arial"/>
              </a:rPr>
              <a:t> </a:t>
            </a:r>
          </a:p>
        </p:txBody>
      </p:sp>
      <p:sp>
        <p:nvSpPr>
          <p:cNvPr id="13" name="Rectangle 12"/>
          <p:cNvSpPr/>
          <p:nvPr/>
        </p:nvSpPr>
        <p:spPr>
          <a:xfrm>
            <a:off x="815414" y="2558385"/>
            <a:ext cx="3648405" cy="461665"/>
          </a:xfrm>
          <a:prstGeom prst="rect">
            <a:avLst/>
          </a:prstGeom>
        </p:spPr>
        <p:txBody>
          <a:bodyPr wrap="square">
            <a:spAutoFit/>
          </a:bodyPr>
          <a:lstStyle/>
          <a:p>
            <a:pPr algn="ctr"/>
            <a:r>
              <a:rPr lang="en-GB" sz="1200" dirty="0">
                <a:cs typeface="Arial"/>
              </a:rPr>
              <a:t>Communication device with automated dialling to a call centre </a:t>
            </a:r>
          </a:p>
        </p:txBody>
      </p:sp>
      <p:pic>
        <p:nvPicPr>
          <p:cNvPr id="15" name="Picture 14" descr="http://securitysystemsboston.com/wp-content/uploads/2013/03/5800PIR_angle_hi.jpg"/>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598121" y="4221089"/>
            <a:ext cx="1269153" cy="1202055"/>
          </a:xfrm>
          <a:prstGeom prst="rect">
            <a:avLst/>
          </a:prstGeom>
          <a:noFill/>
          <a:extLst/>
        </p:spPr>
      </p:pic>
      <p:pic>
        <p:nvPicPr>
          <p:cNvPr id="16" name="Picture 15" descr="Αποτέλεσμα εικόνας για infrared beam sensor"/>
          <p:cNvPicPr/>
          <p:nvPr/>
        </p:nvPicPr>
        <p:blipFill rotWithShape="1">
          <a:blip r:embed="rId9" cstate="email">
            <a:extLst>
              <a:ext uri="{28A0092B-C50C-407E-A947-70E740481C1C}">
                <a14:useLocalDpi xmlns:a14="http://schemas.microsoft.com/office/drawing/2010/main"/>
              </a:ext>
            </a:extLst>
          </a:blip>
          <a:srcRect/>
          <a:stretch/>
        </p:blipFill>
        <p:spPr bwMode="auto">
          <a:xfrm>
            <a:off x="6867274" y="4293096"/>
            <a:ext cx="2227580" cy="1069340"/>
          </a:xfrm>
          <a:prstGeom prst="rect">
            <a:avLst/>
          </a:prstGeom>
          <a:noFill/>
          <a:ln>
            <a:noFill/>
          </a:ln>
          <a:extLst>
            <a:ext uri="{53640926-AAD7-44d8-BBD7-CCE9431645EC}">
              <a14:shadowObscured xmlns="" xmlns:a14="http://schemas.microsoft.com/office/drawing/2010/main"/>
            </a:ext>
          </a:extLst>
        </p:spPr>
      </p:pic>
      <p:pic>
        <p:nvPicPr>
          <p:cNvPr id="17" name="Picture 16" descr="Αποτέλεσμα εικόνας για pressure mats for assisted living"/>
          <p:cNvPicPr/>
          <p:nvPr/>
        </p:nvPicPr>
        <p:blipFill>
          <a:blip r:embed="rId10" cstate="email">
            <a:extLst>
              <a:ext uri="{28A0092B-C50C-407E-A947-70E740481C1C}">
                <a14:useLocalDpi xmlns:a14="http://schemas.microsoft.com/office/drawing/2010/main"/>
              </a:ext>
            </a:extLst>
          </a:blip>
          <a:srcRect/>
          <a:stretch>
            <a:fillRect/>
          </a:stretch>
        </p:blipFill>
        <p:spPr bwMode="auto">
          <a:xfrm>
            <a:off x="9171530" y="4221088"/>
            <a:ext cx="2109047" cy="1244600"/>
          </a:xfrm>
          <a:prstGeom prst="rect">
            <a:avLst/>
          </a:prstGeom>
          <a:noFill/>
          <a:ln>
            <a:noFill/>
          </a:ln>
        </p:spPr>
      </p:pic>
      <p:sp>
        <p:nvSpPr>
          <p:cNvPr id="18" name="Rectangle 17"/>
          <p:cNvSpPr/>
          <p:nvPr/>
        </p:nvSpPr>
        <p:spPr>
          <a:xfrm>
            <a:off x="6192011" y="5589241"/>
            <a:ext cx="4416491" cy="461665"/>
          </a:xfrm>
          <a:prstGeom prst="rect">
            <a:avLst/>
          </a:prstGeom>
        </p:spPr>
        <p:txBody>
          <a:bodyPr wrap="square">
            <a:spAutoFit/>
          </a:bodyPr>
          <a:lstStyle/>
          <a:p>
            <a:pPr algn="ctr"/>
            <a:r>
              <a:rPr lang="en-GB" sz="1200" dirty="0"/>
              <a:t>Occupancy tracking devices for monitoring elderly people activities in house </a:t>
            </a:r>
            <a:endParaRPr lang="en-GB" sz="1200" dirty="0">
              <a:cs typeface="Arial"/>
            </a:endParaRPr>
          </a:p>
        </p:txBody>
      </p:sp>
      <p:pic>
        <p:nvPicPr>
          <p:cNvPr id="19" name="Picture 18" descr="Αποτέλεσμα εικόνας για drug dispenser"/>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392" y="3645024"/>
            <a:ext cx="1881293" cy="1410970"/>
          </a:xfrm>
          <a:prstGeom prst="rect">
            <a:avLst/>
          </a:prstGeom>
          <a:noFill/>
          <a:extLst/>
        </p:spPr>
      </p:pic>
      <p:pic>
        <p:nvPicPr>
          <p:cNvPr id="20" name="Picture 19" descr="http://lgusblog.com/wp-content/uploads/2013/02/Smart_ThinQ_Technology_Header.jpg"/>
          <p:cNvPicPr/>
          <p:nvPr/>
        </p:nvPicPr>
        <p:blipFill rotWithShape="1">
          <a:blip r:embed="rId12" cstate="print">
            <a:extLst>
              <a:ext uri="{28A0092B-C50C-407E-A947-70E740481C1C}">
                <a14:useLocalDpi xmlns:a14="http://schemas.microsoft.com/office/drawing/2010/main"/>
              </a:ext>
            </a:extLst>
          </a:blip>
          <a:srcRect/>
          <a:stretch/>
        </p:blipFill>
        <p:spPr bwMode="auto">
          <a:xfrm>
            <a:off x="2735627" y="3356993"/>
            <a:ext cx="2184400" cy="1677035"/>
          </a:xfrm>
          <a:prstGeom prst="rect">
            <a:avLst/>
          </a:prstGeom>
          <a:noFill/>
          <a:ln>
            <a:noFill/>
          </a:ln>
          <a:extLst>
            <a:ext uri="{53640926-AAD7-44d8-BBD7-CCE9431645EC}">
              <a14:shadowObscured xmlns="" xmlns:a14="http://schemas.microsoft.com/office/drawing/2010/main"/>
            </a:ext>
          </a:extLst>
        </p:spPr>
      </p:pic>
      <p:sp>
        <p:nvSpPr>
          <p:cNvPr id="21" name="Rectangle 20"/>
          <p:cNvSpPr/>
          <p:nvPr/>
        </p:nvSpPr>
        <p:spPr>
          <a:xfrm>
            <a:off x="335360" y="5157193"/>
            <a:ext cx="4704523" cy="646331"/>
          </a:xfrm>
          <a:prstGeom prst="rect">
            <a:avLst/>
          </a:prstGeom>
        </p:spPr>
        <p:txBody>
          <a:bodyPr wrap="square">
            <a:spAutoFit/>
          </a:bodyPr>
          <a:lstStyle/>
          <a:p>
            <a:pPr algn="ctr"/>
            <a:r>
              <a:rPr lang="en-GB" sz="1200" dirty="0"/>
              <a:t>“Smart” IoT connected drug dispenser and smart appliances (fridge, oven), allowing monitoring of elderly people activity within assisted living scenarios </a:t>
            </a:r>
            <a:endParaRPr lang="en-GB" sz="1200" dirty="0">
              <a:cs typeface="Arial"/>
            </a:endParaRPr>
          </a:p>
        </p:txBody>
      </p:sp>
    </p:spTree>
    <p:extLst>
      <p:ext uri="{BB962C8B-B14F-4D97-AF65-F5344CB8AC3E}">
        <p14:creationId xmlns:p14="http://schemas.microsoft.com/office/powerpoint/2010/main" val="77959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Monitoring assisted persons outside home (ACTIVAGE)</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28</a:t>
            </a:fld>
            <a:endParaRPr lang="en-GB" noProof="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774" t="9666" r="7297" b="18907"/>
          <a:stretch/>
        </p:blipFill>
        <p:spPr>
          <a:xfrm>
            <a:off x="587061" y="2420293"/>
            <a:ext cx="11020358" cy="3115232"/>
          </a:xfrm>
          <a:prstGeom prst="rect">
            <a:avLst/>
          </a:prstGeom>
        </p:spPr>
      </p:pic>
    </p:spTree>
    <p:extLst>
      <p:ext uri="{BB962C8B-B14F-4D97-AF65-F5344CB8AC3E}">
        <p14:creationId xmlns:p14="http://schemas.microsoft.com/office/powerpoint/2010/main" val="18788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96411"/>
            <a:ext cx="10515600" cy="1283215"/>
          </a:xfrm>
        </p:spPr>
        <p:txBody>
          <a:bodyPr>
            <a:normAutofit fontScale="90000"/>
          </a:bodyPr>
          <a:lstStyle/>
          <a:p>
            <a:r>
              <a:rPr lang="en-GB" dirty="0"/>
              <a:t>Smart Street Lighting, Air Quality Monitoring and Pedestrian Safety (Madrid)</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29</a:t>
            </a:fld>
            <a:endParaRPr lang="en-GB" noProof="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4337" y="1702225"/>
            <a:ext cx="8169458" cy="4386500"/>
          </a:xfrm>
          <a:prstGeom prst="rect">
            <a:avLst/>
          </a:prstGeom>
          <a:noFill/>
          <a:ln>
            <a:noFill/>
          </a:ln>
        </p:spPr>
      </p:pic>
    </p:spTree>
    <p:extLst>
      <p:ext uri="{BB962C8B-B14F-4D97-AF65-F5344CB8AC3E}">
        <p14:creationId xmlns:p14="http://schemas.microsoft.com/office/powerpoint/2010/main" val="367893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E2CD-000B-4CE3-8A58-19EAB9DAFA14}"/>
              </a:ext>
            </a:extLst>
          </p:cNvPr>
          <p:cNvSpPr>
            <a:spLocks noGrp="1"/>
          </p:cNvSpPr>
          <p:nvPr>
            <p:ph type="title"/>
          </p:nvPr>
        </p:nvSpPr>
        <p:spPr/>
        <p:txBody>
          <a:bodyPr>
            <a:normAutofit/>
          </a:bodyPr>
          <a:lstStyle/>
          <a:p>
            <a:r>
              <a:rPr lang="fr-FR" dirty="0"/>
              <a:t>IoT-</a:t>
            </a:r>
            <a:r>
              <a:rPr lang="fr-FR" dirty="0" err="1"/>
              <a:t>enabled</a:t>
            </a:r>
            <a:r>
              <a:rPr lang="fr-FR" dirty="0"/>
              <a:t> smart </a:t>
            </a:r>
            <a:r>
              <a:rPr lang="fr-FR" dirty="0" err="1"/>
              <a:t>cities</a:t>
            </a:r>
            <a:r>
              <a:rPr lang="fr-FR" dirty="0"/>
              <a:t>, </a:t>
            </a:r>
            <a:r>
              <a:rPr lang="fr-FR" dirty="0" err="1"/>
              <a:t>where</a:t>
            </a:r>
            <a:r>
              <a:rPr lang="fr-FR" dirty="0"/>
              <a:t> do </a:t>
            </a:r>
            <a:r>
              <a:rPr lang="fr-FR" dirty="0" err="1"/>
              <a:t>we</a:t>
            </a:r>
            <a:r>
              <a:rPr lang="fr-FR" dirty="0"/>
              <a:t> stand?</a:t>
            </a:r>
            <a:br>
              <a:rPr lang="fr-FR" dirty="0"/>
            </a:br>
            <a:r>
              <a:rPr lang="fr-FR" sz="2400" dirty="0"/>
              <a:t>Read </a:t>
            </a:r>
            <a:r>
              <a:rPr lang="fr-FR" sz="2400" dirty="0" err="1"/>
              <a:t>also</a:t>
            </a:r>
            <a:r>
              <a:rPr lang="fr-FR" sz="2400" dirty="0"/>
              <a:t>: http://news.itu.int/iot-enabled-smart-cities-3-priority-areas-2018/</a:t>
            </a:r>
            <a:endParaRPr lang="fr-FR" dirty="0"/>
          </a:p>
        </p:txBody>
      </p:sp>
      <p:grpSp>
        <p:nvGrpSpPr>
          <p:cNvPr id="4" name="Group 56">
            <a:extLst>
              <a:ext uri="{FF2B5EF4-FFF2-40B4-BE49-F238E27FC236}">
                <a16:creationId xmlns:a16="http://schemas.microsoft.com/office/drawing/2014/main" id="{D0715E70-E901-434C-8FE5-57CEF182FBCD}"/>
              </a:ext>
            </a:extLst>
          </p:cNvPr>
          <p:cNvGrpSpPr/>
          <p:nvPr/>
        </p:nvGrpSpPr>
        <p:grpSpPr>
          <a:xfrm>
            <a:off x="1283854" y="1616367"/>
            <a:ext cx="9652000" cy="1407860"/>
            <a:chOff x="311150" y="1319213"/>
            <a:chExt cx="8526462" cy="977900"/>
          </a:xfrm>
        </p:grpSpPr>
        <p:sp>
          <p:nvSpPr>
            <p:cNvPr id="5" name="Round Single Corner Rectangle 54">
              <a:extLst>
                <a:ext uri="{FF2B5EF4-FFF2-40B4-BE49-F238E27FC236}">
                  <a16:creationId xmlns:a16="http://schemas.microsoft.com/office/drawing/2014/main" id="{1B57360A-9A0E-4E14-B11B-036420F5CA98}"/>
                </a:ext>
              </a:extLst>
            </p:cNvPr>
            <p:cNvSpPr/>
            <p:nvPr/>
          </p:nvSpPr>
          <p:spPr>
            <a:xfrm flipH="1">
              <a:off x="311150" y="1319213"/>
              <a:ext cx="1774324" cy="97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Connectivity, plenty to choose from</a:t>
              </a:r>
              <a:endParaRPr lang="en-US" sz="1600" b="1" dirty="0"/>
            </a:p>
          </p:txBody>
        </p:sp>
        <p:sp>
          <p:nvSpPr>
            <p:cNvPr id="6" name="Round Single Corner Rectangle 55">
              <a:extLst>
                <a:ext uri="{FF2B5EF4-FFF2-40B4-BE49-F238E27FC236}">
                  <a16:creationId xmlns:a16="http://schemas.microsoft.com/office/drawing/2014/main" id="{C154CE9B-13B4-473D-A8D4-D1AD8FB39D24}"/>
                </a:ext>
              </a:extLst>
            </p:cNvPr>
            <p:cNvSpPr/>
            <p:nvPr/>
          </p:nvSpPr>
          <p:spPr>
            <a:xfrm>
              <a:off x="2141621" y="1319213"/>
              <a:ext cx="6695991" cy="977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No ‘one-size-fits-all’ connectivity solution</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Recent advancements in Low Power Wide Area (LPWA) are filling a major connectivity gap</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Choices should, however, be made with caution. Cities should avoid having to manage or use too many different types of networks</a:t>
              </a:r>
            </a:p>
          </p:txBody>
        </p:sp>
      </p:grpSp>
      <p:grpSp>
        <p:nvGrpSpPr>
          <p:cNvPr id="7" name="Group 57">
            <a:extLst>
              <a:ext uri="{FF2B5EF4-FFF2-40B4-BE49-F238E27FC236}">
                <a16:creationId xmlns:a16="http://schemas.microsoft.com/office/drawing/2014/main" id="{B6F77020-5652-491B-8C18-658D5B9007BE}"/>
              </a:ext>
            </a:extLst>
          </p:cNvPr>
          <p:cNvGrpSpPr/>
          <p:nvPr/>
        </p:nvGrpSpPr>
        <p:grpSpPr>
          <a:xfrm>
            <a:off x="1283854" y="3362927"/>
            <a:ext cx="9652000" cy="1318753"/>
            <a:chOff x="311150" y="1319213"/>
            <a:chExt cx="8526462" cy="977900"/>
          </a:xfrm>
        </p:grpSpPr>
        <p:sp>
          <p:nvSpPr>
            <p:cNvPr id="8" name="Round Single Corner Rectangle 58">
              <a:extLst>
                <a:ext uri="{FF2B5EF4-FFF2-40B4-BE49-F238E27FC236}">
                  <a16:creationId xmlns:a16="http://schemas.microsoft.com/office/drawing/2014/main" id="{34DB2CD4-ED80-466E-BA4D-EE981C10CE0B}"/>
                </a:ext>
              </a:extLst>
            </p:cNvPr>
            <p:cNvSpPr/>
            <p:nvPr/>
          </p:nvSpPr>
          <p:spPr>
            <a:xfrm flipH="1">
              <a:off x="311150" y="1319213"/>
              <a:ext cx="1774324" cy="977900"/>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Open data is starting to happen</a:t>
              </a:r>
              <a:endParaRPr lang="en-US" sz="1600" b="1" dirty="0"/>
            </a:p>
          </p:txBody>
        </p:sp>
        <p:sp>
          <p:nvSpPr>
            <p:cNvPr id="9" name="Round Single Corner Rectangle 61">
              <a:extLst>
                <a:ext uri="{FF2B5EF4-FFF2-40B4-BE49-F238E27FC236}">
                  <a16:creationId xmlns:a16="http://schemas.microsoft.com/office/drawing/2014/main" id="{7246DC13-441D-48E8-A970-392B199EA5F9}"/>
                </a:ext>
              </a:extLst>
            </p:cNvPr>
            <p:cNvSpPr/>
            <p:nvPr/>
          </p:nvSpPr>
          <p:spPr>
            <a:xfrm>
              <a:off x="2141621" y="1319213"/>
              <a:ext cx="6695991" cy="9779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a:buClr>
                  <a:schemeClr val="tx1">
                    <a:lumMod val="75000"/>
                    <a:lumOff val="25000"/>
                  </a:schemeClr>
                </a:buClr>
              </a:pPr>
              <a:endParaRPr lang="en-US" sz="1600" b="1" dirty="0">
                <a:solidFill>
                  <a:schemeClr val="bg2">
                    <a:lumMod val="75000"/>
                  </a:schemeClr>
                </a:solidFill>
              </a:endParaRP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Data is the oil that will fuel the innovation for application developers</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Several cities are starting to open access to historical data in different file formats</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To move beyond static files, more effort is needed to provide datasets, including as they are generated, and use a uniform API for all city data</a:t>
              </a:r>
            </a:p>
          </p:txBody>
        </p:sp>
      </p:grpSp>
      <p:grpSp>
        <p:nvGrpSpPr>
          <p:cNvPr id="10" name="Group 62">
            <a:extLst>
              <a:ext uri="{FF2B5EF4-FFF2-40B4-BE49-F238E27FC236}">
                <a16:creationId xmlns:a16="http://schemas.microsoft.com/office/drawing/2014/main" id="{186CC3C0-908E-4DD2-B97C-493FE058072A}"/>
              </a:ext>
            </a:extLst>
          </p:cNvPr>
          <p:cNvGrpSpPr/>
          <p:nvPr/>
        </p:nvGrpSpPr>
        <p:grpSpPr>
          <a:xfrm>
            <a:off x="1283854" y="5004703"/>
            <a:ext cx="9652000" cy="1294498"/>
            <a:chOff x="311150" y="1319213"/>
            <a:chExt cx="8526462" cy="977900"/>
          </a:xfrm>
        </p:grpSpPr>
        <p:sp>
          <p:nvSpPr>
            <p:cNvPr id="11" name="Round Single Corner Rectangle 63">
              <a:extLst>
                <a:ext uri="{FF2B5EF4-FFF2-40B4-BE49-F238E27FC236}">
                  <a16:creationId xmlns:a16="http://schemas.microsoft.com/office/drawing/2014/main" id="{04E0D511-4461-4A6A-A8F8-0B4D7DA589A6}"/>
                </a:ext>
              </a:extLst>
            </p:cNvPr>
            <p:cNvSpPr/>
            <p:nvPr/>
          </p:nvSpPr>
          <p:spPr>
            <a:xfrm flipH="1">
              <a:off x="311150" y="1319213"/>
              <a:ext cx="1774324" cy="97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City-funded projects are often turn-key</a:t>
              </a:r>
              <a:endParaRPr lang="en-US" sz="1600" b="1" dirty="0"/>
            </a:p>
          </p:txBody>
        </p:sp>
        <p:sp>
          <p:nvSpPr>
            <p:cNvPr id="12" name="Round Single Corner Rectangle 64">
              <a:extLst>
                <a:ext uri="{FF2B5EF4-FFF2-40B4-BE49-F238E27FC236}">
                  <a16:creationId xmlns:a16="http://schemas.microsoft.com/office/drawing/2014/main" id="{DDB125F8-2847-4E0D-A58A-872C1170C9C0}"/>
                </a:ext>
              </a:extLst>
            </p:cNvPr>
            <p:cNvSpPr/>
            <p:nvPr/>
          </p:nvSpPr>
          <p:spPr>
            <a:xfrm>
              <a:off x="2141621" y="1319213"/>
              <a:ext cx="6695991" cy="977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endParaRPr lang="en-US" sz="1600" dirty="0">
                <a:solidFill>
                  <a:schemeClr val="tx1">
                    <a:lumMod val="75000"/>
                    <a:lumOff val="25000"/>
                  </a:schemeClr>
                </a:solidFill>
              </a:endParaRP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Cities buy a solution to solve a specific problem</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Projects will yield greater value if cities pay close attention to architectures and the component reusability of platforms during the procurement processes</a:t>
              </a:r>
            </a:p>
          </p:txBody>
        </p:sp>
      </p:grpSp>
    </p:spTree>
    <p:extLst>
      <p:ext uri="{BB962C8B-B14F-4D97-AF65-F5344CB8AC3E}">
        <p14:creationId xmlns:p14="http://schemas.microsoft.com/office/powerpoint/2010/main" val="53683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Data Sources</a:t>
            </a:r>
          </a:p>
        </p:txBody>
      </p:sp>
      <p:sp>
        <p:nvSpPr>
          <p:cNvPr id="4" name="Content Placeholder 3"/>
          <p:cNvSpPr>
            <a:spLocks noGrp="1"/>
          </p:cNvSpPr>
          <p:nvPr>
            <p:ph idx="1"/>
          </p:nvPr>
        </p:nvSpPr>
        <p:spPr/>
        <p:txBody>
          <a:bodyPr/>
          <a:lstStyle/>
          <a:p>
            <a:pPr lvl="0"/>
            <a:r>
              <a:rPr lang="en-GB" dirty="0"/>
              <a:t>Weather stations capable of monitoring, among others, air quality parameters such as CO</a:t>
            </a:r>
            <a:r>
              <a:rPr lang="en-GB" baseline="-25000" dirty="0"/>
              <a:t>2</a:t>
            </a:r>
            <a:r>
              <a:rPr lang="en-GB" dirty="0"/>
              <a:t> or NO</a:t>
            </a:r>
            <a:r>
              <a:rPr lang="en-GB" baseline="-25000" dirty="0"/>
              <a:t>2</a:t>
            </a:r>
            <a:r>
              <a:rPr lang="en-GB" dirty="0"/>
              <a:t>.</a:t>
            </a:r>
          </a:p>
          <a:p>
            <a:pPr lvl="0"/>
            <a:r>
              <a:rPr lang="en-GB" dirty="0"/>
              <a:t>Air Quality wireless sensors equipped with ozone, particulate matter, carbon monoxide, sulphur dioxide, and nitrous oxide sensors.</a:t>
            </a:r>
          </a:p>
          <a:p>
            <a:pPr lvl="0"/>
            <a:r>
              <a:rPr lang="en-GB" dirty="0"/>
              <a:t>Smartphones with two different applications: a) to continuously monitor and send air quality data; b) to register and send works/faults at streets and pavement.</a:t>
            </a:r>
          </a:p>
          <a:p>
            <a:r>
              <a:rPr lang="en-GB" dirty="0"/>
              <a:t>LED street lamps equipped with communication and control devices. </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30</a:t>
            </a:fld>
            <a:endParaRPr lang="en-GB" noProof="0"/>
          </a:p>
        </p:txBody>
      </p:sp>
    </p:spTree>
    <p:extLst>
      <p:ext uri="{BB962C8B-B14F-4D97-AF65-F5344CB8AC3E}">
        <p14:creationId xmlns:p14="http://schemas.microsoft.com/office/powerpoint/2010/main" val="287350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96411"/>
            <a:ext cx="10515600" cy="1283215"/>
          </a:xfrm>
        </p:spPr>
        <p:txBody>
          <a:bodyPr>
            <a:normAutofit/>
          </a:bodyPr>
          <a:lstStyle/>
          <a:p>
            <a:r>
              <a:rPr lang="en-GB" dirty="0"/>
              <a:t>Mobility inside the city (REPLICATE)</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31</a:t>
            </a:fld>
            <a:endParaRPr lang="en-GB" noProof="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82625"/>
          <a:stretch/>
        </p:blipFill>
        <p:spPr>
          <a:xfrm>
            <a:off x="339796" y="1689129"/>
            <a:ext cx="11739513" cy="3430637"/>
          </a:xfrm>
          <a:prstGeom prst="rect">
            <a:avLst/>
          </a:prstGeom>
        </p:spPr>
      </p:pic>
    </p:spTree>
    <p:extLst>
      <p:ext uri="{BB962C8B-B14F-4D97-AF65-F5344CB8AC3E}">
        <p14:creationId xmlns:p14="http://schemas.microsoft.com/office/powerpoint/2010/main" val="346297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96412"/>
            <a:ext cx="10515600" cy="793914"/>
          </a:xfrm>
        </p:spPr>
        <p:txBody>
          <a:bodyPr>
            <a:normAutofit/>
          </a:bodyPr>
          <a:lstStyle/>
          <a:p>
            <a:r>
              <a:rPr lang="en-GB" dirty="0"/>
              <a:t>Next Generation Emergency Services (NGES)</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32</a:t>
            </a:fld>
            <a:endParaRPr lang="en-GB" noProof="0"/>
          </a:p>
        </p:txBody>
      </p:sp>
      <p:pic>
        <p:nvPicPr>
          <p:cNvPr id="2" name="Picture 1"/>
          <p:cNvPicPr>
            <a:picLocks noChangeAspect="1"/>
          </p:cNvPicPr>
          <p:nvPr/>
        </p:nvPicPr>
        <p:blipFill>
          <a:blip r:embed="rId3"/>
          <a:stretch>
            <a:fillRect/>
          </a:stretch>
        </p:blipFill>
        <p:spPr>
          <a:xfrm>
            <a:off x="1297496" y="947476"/>
            <a:ext cx="9537700" cy="5638800"/>
          </a:xfrm>
          <a:prstGeom prst="rect">
            <a:avLst/>
          </a:prstGeom>
        </p:spPr>
      </p:pic>
    </p:spTree>
    <p:extLst>
      <p:ext uri="{BB962C8B-B14F-4D97-AF65-F5344CB8AC3E}">
        <p14:creationId xmlns:p14="http://schemas.microsoft.com/office/powerpoint/2010/main" val="3413688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Data Sources</a:t>
            </a:r>
          </a:p>
        </p:txBody>
      </p:sp>
      <p:sp>
        <p:nvSpPr>
          <p:cNvPr id="4" name="Content Placeholder 3"/>
          <p:cNvSpPr>
            <a:spLocks noGrp="1"/>
          </p:cNvSpPr>
          <p:nvPr>
            <p:ph idx="1"/>
          </p:nvPr>
        </p:nvSpPr>
        <p:spPr/>
        <p:txBody>
          <a:bodyPr/>
          <a:lstStyle/>
          <a:p>
            <a:pPr lvl="0"/>
            <a:r>
              <a:rPr lang="en-GB" dirty="0"/>
              <a:t>Smart buildings: Fire/smoke detectors, temperature sensors, humidity sensors, chemicals/gas detectors, intrusion detection systems, CCTV, actuators etc.</a:t>
            </a:r>
          </a:p>
          <a:p>
            <a:pPr lvl="0"/>
            <a:r>
              <a:rPr lang="en-GB" dirty="0"/>
              <a:t>Environmental and pollution detection: wind speed, temperature, humidity, rain fall, ice, pollution, air quality, water levels etc.</a:t>
            </a:r>
          </a:p>
          <a:p>
            <a:pPr lvl="0"/>
            <a:r>
              <a:rPr lang="en-GB" dirty="0"/>
              <a:t>eHealth devices: Personal health information.</a:t>
            </a:r>
          </a:p>
          <a:p>
            <a:r>
              <a:rPr lang="en-GB" dirty="0"/>
              <a:t>Citizens Apps: Information from emergency area, personalised information.</a:t>
            </a:r>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33</a:t>
            </a:fld>
            <a:endParaRPr lang="en-GB" noProof="0"/>
          </a:p>
        </p:txBody>
      </p:sp>
    </p:spTree>
    <p:extLst>
      <p:ext uri="{BB962C8B-B14F-4D97-AF65-F5344CB8AC3E}">
        <p14:creationId xmlns:p14="http://schemas.microsoft.com/office/powerpoint/2010/main" val="828456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a:t>
            </a:r>
          </a:p>
        </p:txBody>
      </p:sp>
      <p:sp>
        <p:nvSpPr>
          <p:cNvPr id="3" name="Content Placeholder 2"/>
          <p:cNvSpPr>
            <a:spLocks noGrp="1"/>
          </p:cNvSpPr>
          <p:nvPr>
            <p:ph idx="1"/>
          </p:nvPr>
        </p:nvSpPr>
        <p:spPr/>
        <p:txBody>
          <a:bodyPr>
            <a:normAutofit fontScale="92500"/>
          </a:bodyPr>
          <a:lstStyle/>
          <a:p>
            <a:pPr lvl="0"/>
            <a:r>
              <a:rPr lang="en-GB" dirty="0"/>
              <a:t>Cities need to think horizontally during procurement, only then can they master the total cost of ownership for IoT use cases that are increasingly cross-application and cross-domain.</a:t>
            </a:r>
          </a:p>
          <a:p>
            <a:pPr lvl="0"/>
            <a:r>
              <a:rPr lang="en-GB" dirty="0"/>
              <a:t>Proving a clear business case can be challenging for new innovations for which little historic evidence is available. As a consequence, replication and experience sharing among cities are key to overcome the long learning curves needed to understand the cost/benefits of such use cases.</a:t>
            </a:r>
          </a:p>
          <a:p>
            <a:pPr lvl="0"/>
            <a:r>
              <a:rPr lang="en-GB" dirty="0"/>
              <a:t>Ultimately a horizontal approach is about building a robust data infrastructure which provides the necessary conditions for a wide range of applications to be deployed and to create value to the city in many ways.</a:t>
            </a:r>
          </a:p>
        </p:txBody>
      </p:sp>
      <p:sp>
        <p:nvSpPr>
          <p:cNvPr id="5" name="Slide Number Placeholder 4"/>
          <p:cNvSpPr>
            <a:spLocks noGrp="1"/>
          </p:cNvSpPr>
          <p:nvPr>
            <p:ph type="sldNum" sz="quarter" idx="12"/>
          </p:nvPr>
        </p:nvSpPr>
        <p:spPr/>
        <p:txBody>
          <a:bodyPr/>
          <a:lstStyle/>
          <a:p>
            <a:pPr>
              <a:defRPr/>
            </a:pPr>
            <a:fld id="{DDA21795-3DB8-4845-9F26-9A20274B6D4E}" type="slidenum">
              <a:rPr lang="en-GB" smtClean="0"/>
              <a:pPr>
                <a:defRPr/>
              </a:pPr>
              <a:t>34</a:t>
            </a:fld>
            <a:endParaRPr lang="en-GB" dirty="0"/>
          </a:p>
        </p:txBody>
      </p:sp>
    </p:spTree>
    <p:extLst>
      <p:ext uri="{BB962C8B-B14F-4D97-AF65-F5344CB8AC3E}">
        <p14:creationId xmlns:p14="http://schemas.microsoft.com/office/powerpoint/2010/main" val="4102093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Bibliography</a:t>
            </a:r>
          </a:p>
        </p:txBody>
      </p:sp>
      <p:sp>
        <p:nvSpPr>
          <p:cNvPr id="2" name="Content Placeholder 1"/>
          <p:cNvSpPr>
            <a:spLocks noGrp="1"/>
          </p:cNvSpPr>
          <p:nvPr>
            <p:ph idx="1"/>
          </p:nvPr>
        </p:nvSpPr>
        <p:spPr>
          <a:xfrm>
            <a:off x="838200" y="1584378"/>
            <a:ext cx="10515600" cy="4592585"/>
          </a:xfrm>
        </p:spPr>
        <p:txBody>
          <a:bodyPr>
            <a:normAutofit/>
          </a:bodyPr>
          <a:lstStyle/>
          <a:p>
            <a:r>
              <a:rPr lang="en-GB" dirty="0"/>
              <a:t>ETSI TR 103 290 “Machine-to-Machine communications (M2M); Impact of Smart City Activity on IoT Environment”</a:t>
            </a:r>
          </a:p>
          <a:p>
            <a:r>
              <a:rPr lang="en-GB" dirty="0"/>
              <a:t>Draft ETSI GR CIM 002 “Context Information Management (CIM): Use Cases”</a:t>
            </a:r>
          </a:p>
          <a:p>
            <a:r>
              <a:rPr lang="en-GB" dirty="0"/>
              <a:t>VICINITY D1.3 “Report on Pilot Sites and Operational Requirements”</a:t>
            </a:r>
          </a:p>
          <a:p>
            <a:r>
              <a:rPr lang="en-GB" dirty="0"/>
              <a:t>Delivering an IoT enabled Digital Single Market for Europe and Beyond – </a:t>
            </a:r>
            <a:r>
              <a:rPr lang="en-GB" dirty="0">
                <a:hlinkClick r:id="rId2"/>
              </a:rPr>
              <a:t>www.synchronicity-iot.eu</a:t>
            </a:r>
            <a:endParaRPr lang="en-GB" dirty="0"/>
          </a:p>
          <a:p>
            <a:r>
              <a:rPr lang="en-US" dirty="0">
                <a:hlinkClick r:id="rId3"/>
              </a:rPr>
              <a:t>http://www.smartcities-infosystem.eu/sites-projects/projects</a:t>
            </a:r>
            <a:endParaRPr lang="en-GB" dirty="0"/>
          </a:p>
          <a:p>
            <a:r>
              <a:rPr lang="en-GB" dirty="0"/>
              <a:t>EC DG Energy “Analysing the potential for wide scale roll out of integrated Smart Cities and Communities solutions”</a:t>
            </a:r>
          </a:p>
          <a:p>
            <a:endParaRPr lang="en-GB" dirty="0"/>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35</a:t>
            </a:fld>
            <a:endParaRPr lang="en-GB" noProof="0" dirty="0"/>
          </a:p>
        </p:txBody>
      </p:sp>
    </p:spTree>
    <p:extLst>
      <p:ext uri="{BB962C8B-B14F-4D97-AF65-F5344CB8AC3E}">
        <p14:creationId xmlns:p14="http://schemas.microsoft.com/office/powerpoint/2010/main" val="2670027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498F-424E-4391-9108-BE779CB9BE36}"/>
              </a:ext>
            </a:extLst>
          </p:cNvPr>
          <p:cNvSpPr>
            <a:spLocks noGrp="1"/>
          </p:cNvSpPr>
          <p:nvPr>
            <p:ph type="ctrTitle"/>
          </p:nvPr>
        </p:nvSpPr>
        <p:spPr>
          <a:xfrm>
            <a:off x="1524000" y="-226145"/>
            <a:ext cx="9144000" cy="2387600"/>
          </a:xfrm>
        </p:spPr>
        <p:txBody>
          <a:bodyPr>
            <a:noAutofit/>
          </a:bodyPr>
          <a:lstStyle/>
          <a:p>
            <a:r>
              <a:rPr lang="en-US" sz="4400" b="1" dirty="0"/>
              <a:t>What next?</a:t>
            </a:r>
            <a:endParaRPr lang="fr-FR" sz="4400" dirty="0"/>
          </a:p>
        </p:txBody>
      </p:sp>
      <p:sp>
        <p:nvSpPr>
          <p:cNvPr id="5" name="Subtitle 4">
            <a:extLst>
              <a:ext uri="{FF2B5EF4-FFF2-40B4-BE49-F238E27FC236}">
                <a16:creationId xmlns:a16="http://schemas.microsoft.com/office/drawing/2014/main" id="{05E50ED1-AE96-4991-8328-77D2944FA7B2}"/>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591725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What next?</a:t>
            </a:r>
          </a:p>
        </p:txBody>
      </p:sp>
      <p:sp>
        <p:nvSpPr>
          <p:cNvPr id="4" name="Content Placeholder 3"/>
          <p:cNvSpPr>
            <a:spLocks noGrp="1"/>
          </p:cNvSpPr>
          <p:nvPr>
            <p:ph idx="1"/>
          </p:nvPr>
        </p:nvSpPr>
        <p:spPr/>
        <p:txBody>
          <a:bodyPr/>
          <a:lstStyle/>
          <a:p>
            <a:pPr lvl="0"/>
            <a:r>
              <a:rPr lang="en-GB" dirty="0"/>
              <a:t>Key elements of a new demand</a:t>
            </a:r>
          </a:p>
          <a:p>
            <a:pPr lvl="0"/>
            <a:r>
              <a:rPr lang="en-GB" dirty="0"/>
              <a:t>Standards-based innovation and procurement across domains</a:t>
            </a:r>
          </a:p>
          <a:p>
            <a:pPr lvl="0"/>
            <a:r>
              <a:rPr lang="en-GB" dirty="0"/>
              <a:t>A common technical ground based on minimal interoperability</a:t>
            </a:r>
          </a:p>
          <a:p>
            <a:pPr lvl="0"/>
            <a:r>
              <a:rPr lang="en-GB" dirty="0"/>
              <a:t>Market validation through projects and open calls</a:t>
            </a:r>
          </a:p>
          <a:p>
            <a:pPr lvl="0"/>
            <a:r>
              <a:rPr lang="en-GB" dirty="0"/>
              <a:t>Emerging standards</a:t>
            </a:r>
          </a:p>
          <a:p>
            <a:pPr lvl="0"/>
            <a:r>
              <a:rPr lang="en-GB" dirty="0"/>
              <a:t>Events</a:t>
            </a:r>
          </a:p>
          <a:p>
            <a:pPr lvl="0"/>
            <a:endParaRPr lang="en-GB" dirty="0"/>
          </a:p>
          <a:p>
            <a:pPr lvl="0"/>
            <a:endParaRPr lang="en-GB" dirty="0"/>
          </a:p>
          <a:p>
            <a:pPr lvl="0"/>
            <a:endParaRPr lang="en-GB" dirty="0"/>
          </a:p>
        </p:txBody>
      </p:sp>
      <p:sp>
        <p:nvSpPr>
          <p:cNvPr id="3" name="Slide Number Placeholder 2"/>
          <p:cNvSpPr>
            <a:spLocks noGrp="1"/>
          </p:cNvSpPr>
          <p:nvPr>
            <p:ph type="sldNum" sz="quarter" idx="12"/>
          </p:nvPr>
        </p:nvSpPr>
        <p:spPr/>
        <p:txBody>
          <a:bodyPr/>
          <a:lstStyle/>
          <a:p>
            <a:fld id="{17A9B3F3-0CDD-4032-910D-70E772557002}" type="slidenum">
              <a:rPr lang="en-GB" noProof="0" smtClean="0"/>
              <a:pPr/>
              <a:t>37</a:t>
            </a:fld>
            <a:endParaRPr lang="en-GB" noProof="0"/>
          </a:p>
        </p:txBody>
      </p:sp>
    </p:spTree>
    <p:extLst>
      <p:ext uri="{BB962C8B-B14F-4D97-AF65-F5344CB8AC3E}">
        <p14:creationId xmlns:p14="http://schemas.microsoft.com/office/powerpoint/2010/main" val="1203175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E9125-E1B4-234B-80FC-43DA8979F7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7373" y="0"/>
            <a:ext cx="4474627" cy="6337728"/>
          </a:xfrm>
          <a:prstGeom prst="rect">
            <a:avLst/>
          </a:prstGeom>
        </p:spPr>
      </p:pic>
      <p:pic>
        <p:nvPicPr>
          <p:cNvPr id="5" name="Picture 4">
            <a:extLst>
              <a:ext uri="{FF2B5EF4-FFF2-40B4-BE49-F238E27FC236}">
                <a16:creationId xmlns:a16="http://schemas.microsoft.com/office/drawing/2014/main" id="{4208022E-D6DA-9740-90F8-0109A47BF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4807" y="148028"/>
            <a:ext cx="2823136" cy="1393471"/>
          </a:xfrm>
          <a:prstGeom prst="rect">
            <a:avLst/>
          </a:prstGeom>
        </p:spPr>
      </p:pic>
      <p:pic>
        <p:nvPicPr>
          <p:cNvPr id="6" name="Picture 5">
            <a:extLst>
              <a:ext uri="{FF2B5EF4-FFF2-40B4-BE49-F238E27FC236}">
                <a16:creationId xmlns:a16="http://schemas.microsoft.com/office/drawing/2014/main" id="{2878DA03-5169-3642-9FA8-D232DD2727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9507" y="844764"/>
            <a:ext cx="25400" cy="4648200"/>
          </a:xfrm>
          <a:prstGeom prst="rect">
            <a:avLst/>
          </a:prstGeom>
        </p:spPr>
      </p:pic>
      <p:sp>
        <p:nvSpPr>
          <p:cNvPr id="7" name="Rectangle 6">
            <a:extLst>
              <a:ext uri="{FF2B5EF4-FFF2-40B4-BE49-F238E27FC236}">
                <a16:creationId xmlns:a16="http://schemas.microsoft.com/office/drawing/2014/main" id="{5AFF047D-11BC-3B46-AD1E-D962D0C61086}"/>
              </a:ext>
            </a:extLst>
          </p:cNvPr>
          <p:cNvSpPr/>
          <p:nvPr/>
        </p:nvSpPr>
        <p:spPr>
          <a:xfrm>
            <a:off x="933785" y="1107596"/>
            <a:ext cx="6074158" cy="4893647"/>
          </a:xfrm>
          <a:prstGeom prst="rect">
            <a:avLst/>
          </a:prstGeom>
        </p:spPr>
        <p:txBody>
          <a:bodyPr wrap="square">
            <a:spAutoFit/>
          </a:bodyPr>
          <a:lstStyle/>
          <a:p>
            <a:r>
              <a:rPr lang="da-DK" sz="2400" b="1" dirty="0">
                <a:solidFill>
                  <a:srgbClr val="000000"/>
                </a:solidFill>
              </a:rPr>
              <a:t>117</a:t>
            </a:r>
            <a:r>
              <a:rPr lang="da-DK" sz="2400" dirty="0">
                <a:solidFill>
                  <a:srgbClr val="000000"/>
                </a:solidFill>
              </a:rPr>
              <a:t> </a:t>
            </a:r>
            <a:r>
              <a:rPr lang="da-DK" sz="2400" dirty="0" err="1">
                <a:solidFill>
                  <a:srgbClr val="000000"/>
                </a:solidFill>
              </a:rPr>
              <a:t>cities</a:t>
            </a:r>
            <a:endParaRPr lang="da-DK" sz="2400" dirty="0">
              <a:solidFill>
                <a:srgbClr val="000000"/>
              </a:solidFill>
            </a:endParaRPr>
          </a:p>
          <a:p>
            <a:r>
              <a:rPr lang="da-DK" sz="2400" b="1" dirty="0">
                <a:solidFill>
                  <a:srgbClr val="000000"/>
                </a:solidFill>
              </a:rPr>
              <a:t>24 </a:t>
            </a:r>
            <a:r>
              <a:rPr lang="da-DK" sz="2400" dirty="0" err="1">
                <a:solidFill>
                  <a:srgbClr val="000000"/>
                </a:solidFill>
              </a:rPr>
              <a:t>countries</a:t>
            </a:r>
            <a:endParaRPr lang="da-DK" sz="2400" dirty="0">
              <a:solidFill>
                <a:srgbClr val="000000"/>
              </a:solidFill>
            </a:endParaRPr>
          </a:p>
          <a:p>
            <a:r>
              <a:rPr lang="da-DK" sz="2400" dirty="0">
                <a:solidFill>
                  <a:srgbClr val="000000"/>
                </a:solidFill>
              </a:rPr>
              <a:t>Europe, Latin America, Asia-Pacific</a:t>
            </a:r>
          </a:p>
          <a:p>
            <a:r>
              <a:rPr lang="da-DK" sz="2400" dirty="0">
                <a:solidFill>
                  <a:srgbClr val="000000"/>
                </a:solidFill>
              </a:rPr>
              <a:t>—</a:t>
            </a:r>
          </a:p>
          <a:p>
            <a:r>
              <a:rPr lang="da-DK" sz="2400" dirty="0">
                <a:solidFill>
                  <a:srgbClr val="000000"/>
                </a:solidFill>
                <a:effectLst/>
              </a:rPr>
              <a:t>Global </a:t>
            </a:r>
            <a:r>
              <a:rPr lang="da-DK" sz="2400" dirty="0" err="1">
                <a:solidFill>
                  <a:srgbClr val="000000"/>
                </a:solidFill>
                <a:effectLst/>
              </a:rPr>
              <a:t>network</a:t>
            </a:r>
            <a:r>
              <a:rPr lang="da-DK" sz="2400" dirty="0">
                <a:solidFill>
                  <a:srgbClr val="000000"/>
                </a:solidFill>
                <a:effectLst/>
              </a:rPr>
              <a:t> of national </a:t>
            </a:r>
            <a:r>
              <a:rPr lang="da-DK" sz="2400" dirty="0" err="1">
                <a:solidFill>
                  <a:srgbClr val="000000"/>
                </a:solidFill>
                <a:effectLst/>
              </a:rPr>
              <a:t>networks</a:t>
            </a:r>
            <a:endParaRPr lang="da-DK" sz="2400" dirty="0">
              <a:solidFill>
                <a:srgbClr val="000000"/>
              </a:solidFill>
            </a:endParaRPr>
          </a:p>
          <a:p>
            <a:r>
              <a:rPr lang="da-DK" sz="2400" dirty="0">
                <a:solidFill>
                  <a:srgbClr val="000000"/>
                </a:solidFill>
              </a:rPr>
              <a:t>—</a:t>
            </a:r>
          </a:p>
          <a:p>
            <a:r>
              <a:rPr lang="da-DK" sz="2400" dirty="0" err="1">
                <a:solidFill>
                  <a:srgbClr val="000000"/>
                </a:solidFill>
                <a:effectLst/>
              </a:rPr>
              <a:t>Demand</a:t>
            </a:r>
            <a:r>
              <a:rPr lang="da-DK" sz="2400" dirty="0">
                <a:solidFill>
                  <a:srgbClr val="000000"/>
                </a:solidFill>
                <a:effectLst/>
              </a:rPr>
              <a:t>-side</a:t>
            </a:r>
          </a:p>
          <a:p>
            <a:r>
              <a:rPr lang="da-DK" sz="2400" dirty="0">
                <a:solidFill>
                  <a:srgbClr val="000000"/>
                </a:solidFill>
              </a:rPr>
              <a:t>—</a:t>
            </a:r>
          </a:p>
          <a:p>
            <a:r>
              <a:rPr lang="da-DK" sz="2400" dirty="0">
                <a:solidFill>
                  <a:srgbClr val="000000"/>
                </a:solidFill>
                <a:effectLst/>
              </a:rPr>
              <a:t>Mission: To </a:t>
            </a:r>
            <a:r>
              <a:rPr lang="da-DK" sz="2400" dirty="0" err="1">
                <a:solidFill>
                  <a:srgbClr val="000000"/>
                </a:solidFill>
                <a:effectLst/>
              </a:rPr>
              <a:t>create</a:t>
            </a:r>
            <a:r>
              <a:rPr lang="da-DK" sz="2400" dirty="0">
                <a:solidFill>
                  <a:srgbClr val="000000"/>
                </a:solidFill>
                <a:effectLst/>
              </a:rPr>
              <a:t> a global smart city </a:t>
            </a:r>
            <a:r>
              <a:rPr lang="da-DK" sz="2400" dirty="0" err="1">
                <a:solidFill>
                  <a:srgbClr val="000000"/>
                </a:solidFill>
                <a:effectLst/>
              </a:rPr>
              <a:t>market</a:t>
            </a:r>
            <a:r>
              <a:rPr lang="da-DK" sz="2400" dirty="0">
                <a:solidFill>
                  <a:srgbClr val="000000"/>
                </a:solidFill>
                <a:effectLst/>
              </a:rPr>
              <a:t> </a:t>
            </a:r>
            <a:r>
              <a:rPr lang="da-DK" sz="2400" dirty="0" err="1">
                <a:solidFill>
                  <a:srgbClr val="000000"/>
                </a:solidFill>
                <a:effectLst/>
              </a:rPr>
              <a:t>based</a:t>
            </a:r>
            <a:r>
              <a:rPr lang="da-DK" sz="2400" dirty="0">
                <a:solidFill>
                  <a:srgbClr val="000000"/>
                </a:solidFill>
                <a:effectLst/>
              </a:rPr>
              <a:t> on the </a:t>
            </a:r>
            <a:r>
              <a:rPr lang="da-DK" sz="2400" dirty="0" err="1">
                <a:solidFill>
                  <a:srgbClr val="000000"/>
                </a:solidFill>
                <a:effectLst/>
              </a:rPr>
              <a:t>needs</a:t>
            </a:r>
            <a:r>
              <a:rPr lang="da-DK" sz="2400" dirty="0">
                <a:solidFill>
                  <a:srgbClr val="000000"/>
                </a:solidFill>
                <a:effectLst/>
              </a:rPr>
              <a:t> of </a:t>
            </a:r>
            <a:r>
              <a:rPr lang="da-DK" sz="2400" dirty="0" err="1">
                <a:solidFill>
                  <a:srgbClr val="000000"/>
                </a:solidFill>
                <a:effectLst/>
              </a:rPr>
              <a:t>cities</a:t>
            </a:r>
            <a:r>
              <a:rPr lang="da-DK" sz="2400" dirty="0">
                <a:solidFill>
                  <a:srgbClr val="000000"/>
                </a:solidFill>
                <a:effectLst/>
              </a:rPr>
              <a:t> and </a:t>
            </a:r>
            <a:r>
              <a:rPr lang="da-DK" sz="2400" dirty="0" err="1">
                <a:solidFill>
                  <a:srgbClr val="000000"/>
                </a:solidFill>
                <a:effectLst/>
              </a:rPr>
              <a:t>communities</a:t>
            </a:r>
            <a:endParaRPr lang="da-DK" sz="2400" dirty="0">
              <a:solidFill>
                <a:srgbClr val="000000"/>
              </a:solidFill>
              <a:effectLst/>
            </a:endParaRPr>
          </a:p>
          <a:p>
            <a:r>
              <a:rPr lang="da-DK" sz="2400" dirty="0">
                <a:solidFill>
                  <a:srgbClr val="000000"/>
                </a:solidFill>
              </a:rPr>
              <a:t>—</a:t>
            </a:r>
          </a:p>
          <a:p>
            <a:r>
              <a:rPr lang="da-DK" sz="2400" dirty="0" err="1">
                <a:solidFill>
                  <a:srgbClr val="000000"/>
                </a:solidFill>
                <a:effectLst/>
              </a:rPr>
              <a:t>Council</a:t>
            </a:r>
            <a:r>
              <a:rPr lang="da-DK" sz="2400" dirty="0">
                <a:solidFill>
                  <a:srgbClr val="000000"/>
                </a:solidFill>
                <a:effectLst/>
              </a:rPr>
              <a:t> of </a:t>
            </a:r>
            <a:r>
              <a:rPr lang="da-DK" sz="2400" dirty="0" err="1">
                <a:solidFill>
                  <a:srgbClr val="000000"/>
                </a:solidFill>
                <a:effectLst/>
              </a:rPr>
              <a:t>Cities</a:t>
            </a:r>
            <a:r>
              <a:rPr lang="da-DK" sz="2400" dirty="0">
                <a:solidFill>
                  <a:srgbClr val="000000"/>
                </a:solidFill>
                <a:effectLst/>
              </a:rPr>
              <a:t> </a:t>
            </a:r>
            <a:r>
              <a:rPr lang="da-DK" sz="2400" dirty="0" err="1">
                <a:solidFill>
                  <a:srgbClr val="000000"/>
                </a:solidFill>
                <a:effectLst/>
              </a:rPr>
              <a:t>Coordinator</a:t>
            </a:r>
            <a:r>
              <a:rPr lang="da-DK" sz="2400" dirty="0">
                <a:solidFill>
                  <a:srgbClr val="000000"/>
                </a:solidFill>
                <a:effectLst/>
              </a:rPr>
              <a:t>: </a:t>
            </a:r>
            <a:r>
              <a:rPr lang="da-DK" sz="2400" dirty="0" err="1">
                <a:solidFill>
                  <a:srgbClr val="000000"/>
                </a:solidFill>
                <a:effectLst/>
              </a:rPr>
              <a:t>Ghent</a:t>
            </a:r>
            <a:endParaRPr lang="da-DK" sz="2400" dirty="0">
              <a:solidFill>
                <a:srgbClr val="000000"/>
              </a:solidFill>
              <a:effectLst/>
            </a:endParaRPr>
          </a:p>
          <a:p>
            <a:r>
              <a:rPr lang="da-DK" sz="2400" dirty="0" err="1">
                <a:solidFill>
                  <a:srgbClr val="000000"/>
                </a:solidFill>
              </a:rPr>
              <a:t>BoD</a:t>
            </a:r>
            <a:r>
              <a:rPr lang="da-DK" sz="2400" dirty="0">
                <a:solidFill>
                  <a:srgbClr val="000000"/>
                </a:solidFill>
              </a:rPr>
              <a:t> </a:t>
            </a:r>
            <a:r>
              <a:rPr lang="da-DK" sz="2400" dirty="0" err="1">
                <a:solidFill>
                  <a:srgbClr val="000000"/>
                </a:solidFill>
              </a:rPr>
              <a:t>representative</a:t>
            </a:r>
            <a:r>
              <a:rPr lang="da-DK" sz="2400" dirty="0">
                <a:solidFill>
                  <a:srgbClr val="000000"/>
                </a:solidFill>
              </a:rPr>
              <a:t>: </a:t>
            </a:r>
            <a:r>
              <a:rPr lang="da-DK" sz="2400" dirty="0" err="1">
                <a:solidFill>
                  <a:srgbClr val="000000"/>
                </a:solidFill>
              </a:rPr>
              <a:t>Carouge</a:t>
            </a:r>
            <a:r>
              <a:rPr lang="da-DK" sz="2400" dirty="0">
                <a:solidFill>
                  <a:srgbClr val="000000"/>
                </a:solidFill>
              </a:rPr>
              <a:t> (Geneva)</a:t>
            </a:r>
            <a:endParaRPr lang="da-DK" sz="2400" dirty="0">
              <a:solidFill>
                <a:srgbClr val="000000"/>
              </a:solidFill>
              <a:effectLst/>
            </a:endParaRPr>
          </a:p>
        </p:txBody>
      </p:sp>
    </p:spTree>
    <p:extLst>
      <p:ext uri="{BB962C8B-B14F-4D97-AF65-F5344CB8AC3E}">
        <p14:creationId xmlns:p14="http://schemas.microsoft.com/office/powerpoint/2010/main" val="158101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3CB950-B488-3948-B576-31E4E161E27D}"/>
              </a:ext>
            </a:extLst>
          </p:cNvPr>
          <p:cNvPicPr>
            <a:picLocks noChangeAspect="1"/>
          </p:cNvPicPr>
          <p:nvPr/>
        </p:nvPicPr>
        <p:blipFill>
          <a:blip r:embed="rId2"/>
          <a:stretch>
            <a:fillRect/>
          </a:stretch>
        </p:blipFill>
        <p:spPr>
          <a:xfrm>
            <a:off x="727952" y="457200"/>
            <a:ext cx="10625848" cy="5459343"/>
          </a:xfrm>
          <a:prstGeom prst="rect">
            <a:avLst/>
          </a:prstGeom>
        </p:spPr>
      </p:pic>
    </p:spTree>
    <p:extLst>
      <p:ext uri="{BB962C8B-B14F-4D97-AF65-F5344CB8AC3E}">
        <p14:creationId xmlns:p14="http://schemas.microsoft.com/office/powerpoint/2010/main" val="4306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E2CD-000B-4CE3-8A58-19EAB9DAFA14}"/>
              </a:ext>
            </a:extLst>
          </p:cNvPr>
          <p:cNvSpPr>
            <a:spLocks noGrp="1"/>
          </p:cNvSpPr>
          <p:nvPr>
            <p:ph type="title"/>
          </p:nvPr>
        </p:nvSpPr>
        <p:spPr/>
        <p:txBody>
          <a:bodyPr>
            <a:normAutofit/>
          </a:bodyPr>
          <a:lstStyle/>
          <a:p>
            <a:r>
              <a:rPr lang="fr-FR" dirty="0"/>
              <a:t>IoT-</a:t>
            </a:r>
            <a:r>
              <a:rPr lang="fr-FR" dirty="0" err="1"/>
              <a:t>enabled</a:t>
            </a:r>
            <a:r>
              <a:rPr lang="fr-FR" dirty="0"/>
              <a:t> smart </a:t>
            </a:r>
            <a:r>
              <a:rPr lang="fr-FR" dirty="0" err="1"/>
              <a:t>cities</a:t>
            </a:r>
            <a:r>
              <a:rPr lang="fr-FR" dirty="0"/>
              <a:t>, </a:t>
            </a:r>
            <a:r>
              <a:rPr lang="fr-FR" dirty="0" err="1"/>
              <a:t>where</a:t>
            </a:r>
            <a:r>
              <a:rPr lang="fr-FR" dirty="0"/>
              <a:t> do </a:t>
            </a:r>
            <a:r>
              <a:rPr lang="fr-FR" dirty="0" err="1"/>
              <a:t>we</a:t>
            </a:r>
            <a:r>
              <a:rPr lang="fr-FR" dirty="0"/>
              <a:t> stand?</a:t>
            </a:r>
            <a:br>
              <a:rPr lang="fr-FR" dirty="0"/>
            </a:br>
            <a:r>
              <a:rPr lang="fr-FR" sz="2400" dirty="0"/>
              <a:t>Read </a:t>
            </a:r>
            <a:r>
              <a:rPr lang="fr-FR" sz="2400" dirty="0" err="1"/>
              <a:t>also</a:t>
            </a:r>
            <a:r>
              <a:rPr lang="fr-FR" sz="2400" dirty="0"/>
              <a:t>: http://news.itu.int/iot-enabled-smart-cities-3-priority-areas-2018/</a:t>
            </a:r>
            <a:endParaRPr lang="fr-FR" dirty="0"/>
          </a:p>
        </p:txBody>
      </p:sp>
      <p:grpSp>
        <p:nvGrpSpPr>
          <p:cNvPr id="4" name="Group 56">
            <a:extLst>
              <a:ext uri="{FF2B5EF4-FFF2-40B4-BE49-F238E27FC236}">
                <a16:creationId xmlns:a16="http://schemas.microsoft.com/office/drawing/2014/main" id="{D0715E70-E901-434C-8FE5-57CEF182FBCD}"/>
              </a:ext>
            </a:extLst>
          </p:cNvPr>
          <p:cNvGrpSpPr/>
          <p:nvPr/>
        </p:nvGrpSpPr>
        <p:grpSpPr>
          <a:xfrm>
            <a:off x="1283854" y="1653311"/>
            <a:ext cx="9652000" cy="1560944"/>
            <a:chOff x="311150" y="1319213"/>
            <a:chExt cx="8526462" cy="977900"/>
          </a:xfrm>
        </p:grpSpPr>
        <p:sp>
          <p:nvSpPr>
            <p:cNvPr id="5" name="Round Single Corner Rectangle 54">
              <a:extLst>
                <a:ext uri="{FF2B5EF4-FFF2-40B4-BE49-F238E27FC236}">
                  <a16:creationId xmlns:a16="http://schemas.microsoft.com/office/drawing/2014/main" id="{1B57360A-9A0E-4E14-B11B-036420F5CA98}"/>
                </a:ext>
              </a:extLst>
            </p:cNvPr>
            <p:cNvSpPr/>
            <p:nvPr/>
          </p:nvSpPr>
          <p:spPr>
            <a:xfrm flipH="1">
              <a:off x="311150" y="1319213"/>
              <a:ext cx="1774324" cy="97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Commercially viable cross-application (and cross-domain) use cases are emerging</a:t>
              </a:r>
              <a:endParaRPr lang="en-US" sz="1600" b="1" dirty="0"/>
            </a:p>
          </p:txBody>
        </p:sp>
        <p:sp>
          <p:nvSpPr>
            <p:cNvPr id="6" name="Round Single Corner Rectangle 55">
              <a:extLst>
                <a:ext uri="{FF2B5EF4-FFF2-40B4-BE49-F238E27FC236}">
                  <a16:creationId xmlns:a16="http://schemas.microsoft.com/office/drawing/2014/main" id="{C154CE9B-13B4-473D-A8D4-D1AD8FB39D24}"/>
                </a:ext>
              </a:extLst>
            </p:cNvPr>
            <p:cNvSpPr/>
            <p:nvPr/>
          </p:nvSpPr>
          <p:spPr>
            <a:xfrm>
              <a:off x="2141621" y="1319213"/>
              <a:ext cx="6695991" cy="977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endParaRPr lang="en-US" sz="1600" dirty="0">
                <a:solidFill>
                  <a:schemeClr val="tx1">
                    <a:lumMod val="75000"/>
                    <a:lumOff val="25000"/>
                  </a:schemeClr>
                </a:solidFill>
              </a:endParaRP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Cross application and cross-domain use cases will come to form market drivers for horizontal integration, changing procurement processes in such a way that component re-usability and data sharing will be integral to such processes</a:t>
              </a:r>
            </a:p>
            <a:p>
              <a:pPr indent="112713">
                <a:buClr>
                  <a:schemeClr val="tx1">
                    <a:lumMod val="75000"/>
                    <a:lumOff val="25000"/>
                  </a:schemeClr>
                </a:buClr>
              </a:pPr>
              <a:endParaRPr lang="en-US" sz="1400" dirty="0">
                <a:solidFill>
                  <a:schemeClr val="tx1">
                    <a:lumMod val="75000"/>
                    <a:lumOff val="25000"/>
                  </a:schemeClr>
                </a:solidFill>
              </a:endParaRPr>
            </a:p>
          </p:txBody>
        </p:sp>
      </p:grpSp>
      <p:grpSp>
        <p:nvGrpSpPr>
          <p:cNvPr id="7" name="Group 57">
            <a:extLst>
              <a:ext uri="{FF2B5EF4-FFF2-40B4-BE49-F238E27FC236}">
                <a16:creationId xmlns:a16="http://schemas.microsoft.com/office/drawing/2014/main" id="{B6F77020-5652-491B-8C18-658D5B9007BE}"/>
              </a:ext>
            </a:extLst>
          </p:cNvPr>
          <p:cNvGrpSpPr/>
          <p:nvPr/>
        </p:nvGrpSpPr>
        <p:grpSpPr>
          <a:xfrm>
            <a:off x="1283854" y="3268701"/>
            <a:ext cx="9652000" cy="1691228"/>
            <a:chOff x="311150" y="1319213"/>
            <a:chExt cx="8526462" cy="977900"/>
          </a:xfrm>
        </p:grpSpPr>
        <p:sp>
          <p:nvSpPr>
            <p:cNvPr id="8" name="Round Single Corner Rectangle 58">
              <a:extLst>
                <a:ext uri="{FF2B5EF4-FFF2-40B4-BE49-F238E27FC236}">
                  <a16:creationId xmlns:a16="http://schemas.microsoft.com/office/drawing/2014/main" id="{34DB2CD4-ED80-466E-BA4D-EE981C10CE0B}"/>
                </a:ext>
              </a:extLst>
            </p:cNvPr>
            <p:cNvSpPr/>
            <p:nvPr/>
          </p:nvSpPr>
          <p:spPr>
            <a:xfrm flipH="1">
              <a:off x="311150" y="1319213"/>
              <a:ext cx="1774324" cy="977900"/>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Projects will only achieve significant scale if supported by a clear business / value proposition</a:t>
              </a:r>
              <a:endParaRPr lang="en-US" sz="1600" b="1" dirty="0"/>
            </a:p>
          </p:txBody>
        </p:sp>
        <p:sp>
          <p:nvSpPr>
            <p:cNvPr id="9" name="Round Single Corner Rectangle 61">
              <a:extLst>
                <a:ext uri="{FF2B5EF4-FFF2-40B4-BE49-F238E27FC236}">
                  <a16:creationId xmlns:a16="http://schemas.microsoft.com/office/drawing/2014/main" id="{7246DC13-441D-48E8-A970-392B199EA5F9}"/>
                </a:ext>
              </a:extLst>
            </p:cNvPr>
            <p:cNvSpPr/>
            <p:nvPr/>
          </p:nvSpPr>
          <p:spPr>
            <a:xfrm>
              <a:off x="2141621" y="1319213"/>
              <a:ext cx="6695991" cy="9779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Proving a clear business case can be challenging for new innovations for which little historical evidence is available</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Identified risks should be viewed in comparison with the risk of not innovating and being left behind in emerging and evolving markets</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Key to the is the identification of commercially viable or economically sustainable along with clear guidelines for cities to replicate such use cases</a:t>
              </a:r>
            </a:p>
          </p:txBody>
        </p:sp>
      </p:grpSp>
      <p:grpSp>
        <p:nvGrpSpPr>
          <p:cNvPr id="10" name="Group 62">
            <a:extLst>
              <a:ext uri="{FF2B5EF4-FFF2-40B4-BE49-F238E27FC236}">
                <a16:creationId xmlns:a16="http://schemas.microsoft.com/office/drawing/2014/main" id="{186CC3C0-908E-4DD2-B97C-493FE058072A}"/>
              </a:ext>
            </a:extLst>
          </p:cNvPr>
          <p:cNvGrpSpPr/>
          <p:nvPr/>
        </p:nvGrpSpPr>
        <p:grpSpPr>
          <a:xfrm>
            <a:off x="1283854" y="5015351"/>
            <a:ext cx="9652000" cy="1299213"/>
            <a:chOff x="311150" y="1319213"/>
            <a:chExt cx="8526462" cy="977900"/>
          </a:xfrm>
        </p:grpSpPr>
        <p:sp>
          <p:nvSpPr>
            <p:cNvPr id="11" name="Round Single Corner Rectangle 63">
              <a:extLst>
                <a:ext uri="{FF2B5EF4-FFF2-40B4-BE49-F238E27FC236}">
                  <a16:creationId xmlns:a16="http://schemas.microsoft.com/office/drawing/2014/main" id="{04E0D511-4461-4A6A-A8F8-0B4D7DA589A6}"/>
                </a:ext>
              </a:extLst>
            </p:cNvPr>
            <p:cNvSpPr/>
            <p:nvPr/>
          </p:nvSpPr>
          <p:spPr>
            <a:xfrm flipH="1">
              <a:off x="311150" y="1319213"/>
              <a:ext cx="1774324" cy="97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single IoT platform will dominate</a:t>
              </a:r>
              <a:endParaRPr lang="en-US" sz="1600" b="1" dirty="0"/>
            </a:p>
          </p:txBody>
        </p:sp>
        <p:sp>
          <p:nvSpPr>
            <p:cNvPr id="12" name="Round Single Corner Rectangle 64">
              <a:extLst>
                <a:ext uri="{FF2B5EF4-FFF2-40B4-BE49-F238E27FC236}">
                  <a16:creationId xmlns:a16="http://schemas.microsoft.com/office/drawing/2014/main" id="{DDB125F8-2847-4E0D-A58A-872C1170C9C0}"/>
                </a:ext>
              </a:extLst>
            </p:cNvPr>
            <p:cNvSpPr/>
            <p:nvPr/>
          </p:nvSpPr>
          <p:spPr>
            <a:xfrm>
              <a:off x="2141621" y="1319213"/>
              <a:ext cx="6695991" cy="977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Smart Cities will be built on a combination of infrastructure from different players</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No single IoT platform will dominate </a:t>
              </a:r>
            </a:p>
            <a:p>
              <a:pPr indent="112713">
                <a:buClr>
                  <a:schemeClr val="tx1">
                    <a:lumMod val="75000"/>
                    <a:lumOff val="25000"/>
                  </a:schemeClr>
                </a:buClr>
                <a:buFont typeface="Arial" pitchFamily="34" charset="0"/>
                <a:buChar char="•"/>
              </a:pPr>
              <a:r>
                <a:rPr lang="en-US" sz="1600" dirty="0">
                  <a:solidFill>
                    <a:schemeClr val="tx1">
                      <a:lumMod val="75000"/>
                      <a:lumOff val="25000"/>
                    </a:schemeClr>
                  </a:solidFill>
                </a:rPr>
                <a:t>Increasing need for IoT platforms to exchange data to address the requirements of cross-application use cases</a:t>
              </a:r>
            </a:p>
          </p:txBody>
        </p:sp>
      </p:grpSp>
    </p:spTree>
    <p:extLst>
      <p:ext uri="{BB962C8B-B14F-4D97-AF65-F5344CB8AC3E}">
        <p14:creationId xmlns:p14="http://schemas.microsoft.com/office/powerpoint/2010/main" val="1618320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EBA34D-AC6C-FA48-9432-884FD9AF4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821105" cy="13690376"/>
          </a:xfrm>
          <a:prstGeom prst="rect">
            <a:avLst/>
          </a:prstGeom>
        </p:spPr>
      </p:pic>
      <p:pic>
        <p:nvPicPr>
          <p:cNvPr id="5" name="Picture 4">
            <a:extLst>
              <a:ext uri="{FF2B5EF4-FFF2-40B4-BE49-F238E27FC236}">
                <a16:creationId xmlns:a16="http://schemas.microsoft.com/office/drawing/2014/main" id="{BF527939-980F-2541-A241-1078A6DCE1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1105" y="-8125401"/>
            <a:ext cx="6370895" cy="14983401"/>
          </a:xfrm>
          <a:prstGeom prst="rect">
            <a:avLst/>
          </a:prstGeom>
        </p:spPr>
      </p:pic>
    </p:spTree>
    <p:extLst>
      <p:ext uri="{BB962C8B-B14F-4D97-AF65-F5344CB8AC3E}">
        <p14:creationId xmlns:p14="http://schemas.microsoft.com/office/powerpoint/2010/main" val="299900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DD5F8-63C7-654C-BB5C-2043E62796F7}"/>
              </a:ext>
            </a:extLst>
          </p:cNvPr>
          <p:cNvPicPr>
            <a:picLocks noChangeAspect="1"/>
          </p:cNvPicPr>
          <p:nvPr/>
        </p:nvPicPr>
        <p:blipFill>
          <a:blip r:embed="rId2"/>
          <a:stretch>
            <a:fillRect/>
          </a:stretch>
        </p:blipFill>
        <p:spPr>
          <a:xfrm>
            <a:off x="1" y="-1"/>
            <a:ext cx="12192000" cy="7943273"/>
          </a:xfrm>
          <a:prstGeom prst="rect">
            <a:avLst/>
          </a:prstGeom>
        </p:spPr>
      </p:pic>
      <p:pic>
        <p:nvPicPr>
          <p:cNvPr id="6" name="Picture 5">
            <a:extLst>
              <a:ext uri="{FF2B5EF4-FFF2-40B4-BE49-F238E27FC236}">
                <a16:creationId xmlns:a16="http://schemas.microsoft.com/office/drawing/2014/main" id="{A24D4523-7F85-E442-8078-200E0D850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670" y="6409690"/>
            <a:ext cx="1460500" cy="317500"/>
          </a:xfrm>
          <a:prstGeom prst="rect">
            <a:avLst/>
          </a:prstGeom>
        </p:spPr>
      </p:pic>
    </p:spTree>
    <p:extLst>
      <p:ext uri="{BB962C8B-B14F-4D97-AF65-F5344CB8AC3E}">
        <p14:creationId xmlns:p14="http://schemas.microsoft.com/office/powerpoint/2010/main" val="137209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8521-9D85-DF4E-ADF0-6E7C70980894}"/>
              </a:ext>
            </a:extLst>
          </p:cNvPr>
          <p:cNvSpPr>
            <a:spLocks noGrp="1"/>
          </p:cNvSpPr>
          <p:nvPr>
            <p:ph type="title"/>
          </p:nvPr>
        </p:nvSpPr>
        <p:spPr>
          <a:xfrm>
            <a:off x="1642826" y="137159"/>
            <a:ext cx="4160520" cy="5075555"/>
          </a:xfrm>
        </p:spPr>
        <p:txBody>
          <a:bodyPr/>
          <a:lstStyle/>
          <a:p>
            <a:r>
              <a:rPr lang="da-DK" dirty="0"/>
              <a:t>Minimal </a:t>
            </a:r>
            <a:br>
              <a:rPr lang="da-DK" dirty="0"/>
            </a:br>
            <a:r>
              <a:rPr lang="da-DK" dirty="0" err="1"/>
              <a:t>Interoperability</a:t>
            </a:r>
            <a:br>
              <a:rPr lang="da-DK" dirty="0"/>
            </a:br>
            <a:r>
              <a:rPr lang="da-DK" dirty="0" err="1"/>
              <a:t>Mechanisms</a:t>
            </a:r>
            <a:br>
              <a:rPr lang="da-DK" dirty="0"/>
            </a:br>
            <a:r>
              <a:rPr lang="da-DK" dirty="0"/>
              <a:t>(</a:t>
            </a:r>
            <a:r>
              <a:rPr lang="da-DK" dirty="0" err="1"/>
              <a:t>MIMs</a:t>
            </a:r>
            <a:r>
              <a:rPr lang="da-DK" dirty="0"/>
              <a:t>)</a:t>
            </a:r>
            <a:br>
              <a:rPr lang="da-DK" dirty="0"/>
            </a:br>
            <a:endParaRPr lang="da-DK" dirty="0"/>
          </a:p>
        </p:txBody>
      </p:sp>
      <p:pic>
        <p:nvPicPr>
          <p:cNvPr id="4" name="Picture 3">
            <a:extLst>
              <a:ext uri="{FF2B5EF4-FFF2-40B4-BE49-F238E27FC236}">
                <a16:creationId xmlns:a16="http://schemas.microsoft.com/office/drawing/2014/main" id="{45E1400B-646F-394F-88E4-DD39DD194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1337" y="573337"/>
            <a:ext cx="7667099" cy="4639377"/>
          </a:xfrm>
          <a:prstGeom prst="rect">
            <a:avLst/>
          </a:prstGeom>
        </p:spPr>
      </p:pic>
    </p:spTree>
    <p:extLst>
      <p:ext uri="{BB962C8B-B14F-4D97-AF65-F5344CB8AC3E}">
        <p14:creationId xmlns:p14="http://schemas.microsoft.com/office/powerpoint/2010/main" val="185573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8ED5-AC0E-0E40-B130-1E3E4173EC9D}"/>
              </a:ext>
            </a:extLst>
          </p:cNvPr>
          <p:cNvSpPr>
            <a:spLocks noGrp="1"/>
          </p:cNvSpPr>
          <p:nvPr>
            <p:ph type="ctrTitle"/>
          </p:nvPr>
        </p:nvSpPr>
        <p:spPr>
          <a:xfrm>
            <a:off x="812800" y="371996"/>
            <a:ext cx="9144000" cy="984229"/>
          </a:xfrm>
        </p:spPr>
        <p:txBody>
          <a:bodyPr>
            <a:normAutofit/>
          </a:bodyPr>
          <a:lstStyle/>
          <a:p>
            <a:pPr algn="l"/>
            <a:r>
              <a:rPr lang="da-DK" sz="4400" dirty="0" err="1"/>
              <a:t>Key</a:t>
            </a:r>
            <a:r>
              <a:rPr lang="da-DK" sz="4400" dirty="0"/>
              <a:t> Elements</a:t>
            </a:r>
          </a:p>
        </p:txBody>
      </p:sp>
      <p:sp>
        <p:nvSpPr>
          <p:cNvPr id="3" name="Subtitle 2">
            <a:extLst>
              <a:ext uri="{FF2B5EF4-FFF2-40B4-BE49-F238E27FC236}">
                <a16:creationId xmlns:a16="http://schemas.microsoft.com/office/drawing/2014/main" id="{747CAD9B-E469-0641-99AB-AA32ABD2C6C2}"/>
              </a:ext>
            </a:extLst>
          </p:cNvPr>
          <p:cNvSpPr>
            <a:spLocks noGrp="1"/>
          </p:cNvSpPr>
          <p:nvPr>
            <p:ph type="subTitle" idx="1"/>
          </p:nvPr>
        </p:nvSpPr>
        <p:spPr>
          <a:xfrm>
            <a:off x="812800" y="1661728"/>
            <a:ext cx="10617199" cy="4256011"/>
          </a:xfrm>
        </p:spPr>
        <p:txBody>
          <a:bodyPr>
            <a:normAutofit/>
          </a:bodyPr>
          <a:lstStyle/>
          <a:p>
            <a:pPr marL="342900" indent="-342900" algn="l">
              <a:buFont typeface="Arial" panose="020B0604020202020204" pitchFamily="34" charset="0"/>
              <a:buChar char="•"/>
            </a:pPr>
            <a:r>
              <a:rPr lang="en-GB" sz="2400" dirty="0"/>
              <a:t>Cross-domain interoperability is a main barrier (e.g. ETSI STF 505)</a:t>
            </a:r>
          </a:p>
          <a:p>
            <a:pPr marL="342900" indent="-342900" algn="l">
              <a:buFont typeface="Arial" panose="020B0604020202020204" pitchFamily="34" charset="0"/>
              <a:buChar char="•"/>
            </a:pPr>
            <a:r>
              <a:rPr lang="en-GB" sz="2400" dirty="0"/>
              <a:t>Incentives: Portability and replaceability (demand-side) vs. Replicability and reusability (supply-side)</a:t>
            </a:r>
          </a:p>
          <a:p>
            <a:pPr marL="342900" indent="-342900" algn="l">
              <a:buFont typeface="Arial" panose="020B0604020202020204" pitchFamily="34" charset="0"/>
              <a:buChar char="•"/>
            </a:pPr>
            <a:r>
              <a:rPr lang="en-GB" sz="2400" dirty="0"/>
              <a:t>Architecture Model vs. Interoperability Points and Mechanisms</a:t>
            </a:r>
          </a:p>
          <a:p>
            <a:pPr marL="342900" indent="-342900" algn="l">
              <a:buFont typeface="Arial" panose="020B0604020202020204" pitchFamily="34" charset="0"/>
              <a:buChar char="•"/>
            </a:pPr>
            <a:r>
              <a:rPr lang="en-GB" sz="2400" dirty="0"/>
              <a:t>(Pivotal) Interoperability Points (PPIs) – NIST/EIP-SCC</a:t>
            </a:r>
          </a:p>
          <a:p>
            <a:pPr marL="342900" indent="-342900" algn="l">
              <a:buFont typeface="Arial" panose="020B0604020202020204" pitchFamily="34" charset="0"/>
              <a:buChar char="•"/>
            </a:pPr>
            <a:r>
              <a:rPr lang="en-GB" sz="2400" dirty="0"/>
              <a:t>(Minimal) Interoperability Mechanisms (MIMs) – OASC/EIP-SCC</a:t>
            </a:r>
          </a:p>
          <a:p>
            <a:pPr marL="342900" indent="-342900" algn="l">
              <a:buFont typeface="Arial" panose="020B0604020202020204" pitchFamily="34" charset="0"/>
              <a:buChar char="•"/>
            </a:pPr>
            <a:r>
              <a:rPr lang="en-GB" sz="2400" dirty="0"/>
              <a:t>Existing standards and emerging specifications (e.g. ETSI NGSI-LD / GS CIM 004)</a:t>
            </a:r>
          </a:p>
          <a:p>
            <a:pPr marL="342900" indent="-342900" algn="l">
              <a:buFont typeface="Arial" panose="020B0604020202020204" pitchFamily="34" charset="0"/>
              <a:buChar char="•"/>
            </a:pPr>
            <a:r>
              <a:rPr lang="en-GB" sz="2400" dirty="0"/>
              <a:t>Validation through </a:t>
            </a:r>
            <a:r>
              <a:rPr lang="en-GB" dirty="0"/>
              <a:t>innovation actions and </a:t>
            </a:r>
            <a:r>
              <a:rPr lang="en-GB" sz="2400" dirty="0"/>
              <a:t>open calls</a:t>
            </a:r>
          </a:p>
          <a:p>
            <a:pPr marL="342900" indent="-342900" algn="l">
              <a:buFont typeface="Arial" panose="020B0604020202020204" pitchFamily="34" charset="0"/>
              <a:buChar char="•"/>
            </a:pPr>
            <a:r>
              <a:rPr lang="en-GB" sz="2400" dirty="0"/>
              <a:t>A joint IoT LSP open call ”package” of MIMs</a:t>
            </a:r>
          </a:p>
        </p:txBody>
      </p:sp>
    </p:spTree>
    <p:extLst>
      <p:ext uri="{BB962C8B-B14F-4D97-AF65-F5344CB8AC3E}">
        <p14:creationId xmlns:p14="http://schemas.microsoft.com/office/powerpoint/2010/main" val="3937383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4FEF-C8D5-BE46-9023-F4E4281A83E2}"/>
              </a:ext>
            </a:extLst>
          </p:cNvPr>
          <p:cNvSpPr>
            <a:spLocks noGrp="1"/>
          </p:cNvSpPr>
          <p:nvPr>
            <p:ph type="title"/>
          </p:nvPr>
        </p:nvSpPr>
        <p:spPr>
          <a:xfrm>
            <a:off x="838200" y="533401"/>
            <a:ext cx="10515600" cy="3886200"/>
          </a:xfrm>
        </p:spPr>
        <p:txBody>
          <a:bodyPr/>
          <a:lstStyle/>
          <a:p>
            <a:r>
              <a:rPr lang="da-DK" b="1" dirty="0"/>
              <a:t>A new </a:t>
            </a:r>
            <a:r>
              <a:rPr lang="da-DK" b="1" dirty="0" err="1"/>
              <a:t>demand</a:t>
            </a:r>
            <a:br>
              <a:rPr lang="da-DK" dirty="0"/>
            </a:br>
            <a:r>
              <a:rPr lang="da-DK" dirty="0"/>
              <a:t>Standards-</a:t>
            </a:r>
            <a:r>
              <a:rPr lang="da-DK" dirty="0" err="1"/>
              <a:t>based</a:t>
            </a:r>
            <a:r>
              <a:rPr lang="da-DK" dirty="0"/>
              <a:t> innovation and </a:t>
            </a:r>
            <a:r>
              <a:rPr lang="da-DK" dirty="0" err="1"/>
              <a:t>procurement</a:t>
            </a:r>
            <a:br>
              <a:rPr lang="da-DK" dirty="0"/>
            </a:br>
            <a:br>
              <a:rPr lang="da-DK" dirty="0"/>
            </a:br>
            <a:r>
              <a:rPr lang="da-DK" b="1" dirty="0" err="1"/>
              <a:t>Way</a:t>
            </a:r>
            <a:r>
              <a:rPr lang="da-DK" b="1" dirty="0"/>
              <a:t> </a:t>
            </a:r>
            <a:r>
              <a:rPr lang="da-DK" b="1" dirty="0" err="1"/>
              <a:t>ahead</a:t>
            </a:r>
            <a:r>
              <a:rPr lang="da-DK" b="1" dirty="0"/>
              <a:t>: </a:t>
            </a:r>
            <a:r>
              <a:rPr lang="da-DK" b="1" dirty="0" err="1"/>
              <a:t>Keep</a:t>
            </a:r>
            <a:r>
              <a:rPr lang="da-DK" b="1" dirty="0"/>
              <a:t> it simple!</a:t>
            </a:r>
            <a:br>
              <a:rPr lang="da-DK" dirty="0"/>
            </a:br>
            <a:r>
              <a:rPr lang="da-DK" dirty="0" err="1"/>
              <a:t>Interoperability</a:t>
            </a:r>
            <a:r>
              <a:rPr lang="da-DK" dirty="0"/>
              <a:t> points and </a:t>
            </a:r>
            <a:r>
              <a:rPr lang="da-DK" dirty="0" err="1"/>
              <a:t>mechanisms</a:t>
            </a:r>
            <a:endParaRPr lang="da-DK" dirty="0"/>
          </a:p>
        </p:txBody>
      </p:sp>
    </p:spTree>
    <p:extLst>
      <p:ext uri="{BB962C8B-B14F-4D97-AF65-F5344CB8AC3E}">
        <p14:creationId xmlns:p14="http://schemas.microsoft.com/office/powerpoint/2010/main" val="767310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879B17-05C1-4040-B719-EA43C5096CAF}"/>
              </a:ext>
            </a:extLst>
          </p:cNvPr>
          <p:cNvSpPr>
            <a:spLocks noGrp="1"/>
          </p:cNvSpPr>
          <p:nvPr>
            <p:ph type="title"/>
          </p:nvPr>
        </p:nvSpPr>
        <p:spPr>
          <a:xfrm>
            <a:off x="1013140" y="372286"/>
            <a:ext cx="10515600" cy="1325563"/>
          </a:xfrm>
        </p:spPr>
        <p:txBody>
          <a:bodyPr>
            <a:normAutofit/>
          </a:bodyPr>
          <a:lstStyle/>
          <a:p>
            <a:r>
              <a:rPr lang="nb-NO" sz="3600" b="1" dirty="0"/>
              <a:t>IoT Large Scale Pilots (</a:t>
            </a:r>
            <a:r>
              <a:rPr lang="nb-NO" sz="3600" b="1" dirty="0" err="1"/>
              <a:t>LSPs</a:t>
            </a:r>
            <a:r>
              <a:rPr lang="nb-NO" sz="3600" b="1" dirty="0"/>
              <a:t>): EU H2020 €104m</a:t>
            </a:r>
            <a:endParaRPr lang="en-GB" sz="3600" b="1" dirty="0"/>
          </a:p>
        </p:txBody>
      </p:sp>
      <p:pic>
        <p:nvPicPr>
          <p:cNvPr id="5" name="Picture 4">
            <a:extLst>
              <a:ext uri="{FF2B5EF4-FFF2-40B4-BE49-F238E27FC236}">
                <a16:creationId xmlns:a16="http://schemas.microsoft.com/office/drawing/2014/main" id="{BF4CCDBB-8233-FE4B-A8FC-09A9D46977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6666" y="3489857"/>
            <a:ext cx="816631" cy="564064"/>
          </a:xfrm>
          <a:prstGeom prst="rect">
            <a:avLst/>
          </a:prstGeom>
        </p:spPr>
      </p:pic>
      <p:pic>
        <p:nvPicPr>
          <p:cNvPr id="6" name="Picture 5">
            <a:extLst>
              <a:ext uri="{FF2B5EF4-FFF2-40B4-BE49-F238E27FC236}">
                <a16:creationId xmlns:a16="http://schemas.microsoft.com/office/drawing/2014/main" id="{A7EB5AB2-EC0A-AF47-BB47-3AC562386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666" y="2370348"/>
            <a:ext cx="1038043" cy="439848"/>
          </a:xfrm>
          <a:prstGeom prst="rect">
            <a:avLst/>
          </a:prstGeom>
        </p:spPr>
      </p:pic>
      <p:pic>
        <p:nvPicPr>
          <p:cNvPr id="7" name="Picture 6">
            <a:extLst>
              <a:ext uri="{FF2B5EF4-FFF2-40B4-BE49-F238E27FC236}">
                <a16:creationId xmlns:a16="http://schemas.microsoft.com/office/drawing/2014/main" id="{4D287D85-9F47-8E41-8AE4-CC05504E2C71}"/>
              </a:ext>
            </a:extLst>
          </p:cNvPr>
          <p:cNvPicPr>
            <a:picLocks noChangeAspect="1"/>
          </p:cNvPicPr>
          <p:nvPr/>
        </p:nvPicPr>
        <p:blipFill>
          <a:blip r:embed="rId4"/>
          <a:stretch>
            <a:fillRect/>
          </a:stretch>
        </p:blipFill>
        <p:spPr>
          <a:xfrm>
            <a:off x="7436666" y="4127360"/>
            <a:ext cx="1258675" cy="430047"/>
          </a:xfrm>
          <a:prstGeom prst="rect">
            <a:avLst/>
          </a:prstGeom>
        </p:spPr>
      </p:pic>
      <p:pic>
        <p:nvPicPr>
          <p:cNvPr id="8" name="Picture 7">
            <a:extLst>
              <a:ext uri="{FF2B5EF4-FFF2-40B4-BE49-F238E27FC236}">
                <a16:creationId xmlns:a16="http://schemas.microsoft.com/office/drawing/2014/main" id="{65385DF5-F526-404B-A78C-CAA9B8BA5039}"/>
              </a:ext>
            </a:extLst>
          </p:cNvPr>
          <p:cNvPicPr>
            <a:picLocks noChangeAspect="1"/>
          </p:cNvPicPr>
          <p:nvPr/>
        </p:nvPicPr>
        <p:blipFill>
          <a:blip r:embed="rId5"/>
          <a:stretch>
            <a:fillRect/>
          </a:stretch>
        </p:blipFill>
        <p:spPr>
          <a:xfrm>
            <a:off x="7436666" y="3012484"/>
            <a:ext cx="1432413" cy="325002"/>
          </a:xfrm>
          <a:prstGeom prst="rect">
            <a:avLst/>
          </a:prstGeom>
        </p:spPr>
      </p:pic>
      <p:graphicFrame>
        <p:nvGraphicFramePr>
          <p:cNvPr id="9" name="Table 8">
            <a:extLst>
              <a:ext uri="{FF2B5EF4-FFF2-40B4-BE49-F238E27FC236}">
                <a16:creationId xmlns:a16="http://schemas.microsoft.com/office/drawing/2014/main" id="{C994B50F-452E-2543-935D-52590E99D197}"/>
              </a:ext>
            </a:extLst>
          </p:cNvPr>
          <p:cNvGraphicFramePr>
            <a:graphicFrameLocks noGrp="1"/>
          </p:cNvGraphicFramePr>
          <p:nvPr>
            <p:extLst>
              <p:ext uri="{D42A27DB-BD31-4B8C-83A1-F6EECF244321}">
                <p14:modId xmlns:p14="http://schemas.microsoft.com/office/powerpoint/2010/main" val="3528559577"/>
              </p:ext>
            </p:extLst>
          </p:nvPr>
        </p:nvGraphicFramePr>
        <p:xfrm>
          <a:off x="1013140" y="1697849"/>
          <a:ext cx="6166056" cy="3584016"/>
        </p:xfrm>
        <a:graphic>
          <a:graphicData uri="http://schemas.openxmlformats.org/drawingml/2006/table">
            <a:tbl>
              <a:tblPr firstRow="1" bandRow="1">
                <a:tableStyleId>{5C22544A-7EE6-4342-B048-85BDC9FD1C3A}</a:tableStyleId>
              </a:tblPr>
              <a:tblGrid>
                <a:gridCol w="2055352">
                  <a:extLst>
                    <a:ext uri="{9D8B030D-6E8A-4147-A177-3AD203B41FA5}">
                      <a16:colId xmlns:a16="http://schemas.microsoft.com/office/drawing/2014/main" val="680781036"/>
                    </a:ext>
                  </a:extLst>
                </a:gridCol>
                <a:gridCol w="2055352">
                  <a:extLst>
                    <a:ext uri="{9D8B030D-6E8A-4147-A177-3AD203B41FA5}">
                      <a16:colId xmlns:a16="http://schemas.microsoft.com/office/drawing/2014/main" val="876621139"/>
                    </a:ext>
                  </a:extLst>
                </a:gridCol>
                <a:gridCol w="2055352">
                  <a:extLst>
                    <a:ext uri="{9D8B030D-6E8A-4147-A177-3AD203B41FA5}">
                      <a16:colId xmlns:a16="http://schemas.microsoft.com/office/drawing/2014/main" val="1777879771"/>
                    </a:ext>
                  </a:extLst>
                </a:gridCol>
              </a:tblGrid>
              <a:tr h="597336">
                <a:tc>
                  <a:txBody>
                    <a:bodyPr/>
                    <a:lstStyle/>
                    <a:p>
                      <a:pPr algn="ctr"/>
                      <a:r>
                        <a:rPr lang="nb-NO" sz="2400" dirty="0"/>
                        <a:t>Project</a:t>
                      </a:r>
                      <a:endParaRPr lang="en-GB" sz="2400" dirty="0"/>
                    </a:p>
                  </a:txBody>
                  <a:tcPr/>
                </a:tc>
                <a:tc>
                  <a:txBody>
                    <a:bodyPr/>
                    <a:lstStyle/>
                    <a:p>
                      <a:pPr algn="ctr"/>
                      <a:r>
                        <a:rPr lang="nb-NO" sz="2400" dirty="0"/>
                        <a:t>Partners</a:t>
                      </a:r>
                      <a:endParaRPr lang="en-GB" sz="2400" dirty="0"/>
                    </a:p>
                  </a:txBody>
                  <a:tcPr/>
                </a:tc>
                <a:tc>
                  <a:txBody>
                    <a:bodyPr/>
                    <a:lstStyle/>
                    <a:p>
                      <a:pPr algn="ctr"/>
                      <a:r>
                        <a:rPr lang="nb-NO" sz="2400" dirty="0"/>
                        <a:t>Use Cases</a:t>
                      </a:r>
                      <a:endParaRPr lang="en-GB" sz="2400" dirty="0"/>
                    </a:p>
                  </a:txBody>
                  <a:tcPr/>
                </a:tc>
                <a:extLst>
                  <a:ext uri="{0D108BD9-81ED-4DB2-BD59-A6C34878D82A}">
                    <a16:rowId xmlns:a16="http://schemas.microsoft.com/office/drawing/2014/main" val="2361835457"/>
                  </a:ext>
                </a:extLst>
              </a:tr>
              <a:tr h="597336">
                <a:tc>
                  <a:txBody>
                    <a:bodyPr/>
                    <a:lstStyle/>
                    <a:p>
                      <a:r>
                        <a:rPr lang="en-GB" sz="2400" dirty="0"/>
                        <a:t>ACTIVAGE</a:t>
                      </a:r>
                    </a:p>
                  </a:txBody>
                  <a:tcPr/>
                </a:tc>
                <a:tc>
                  <a:txBody>
                    <a:bodyPr/>
                    <a:lstStyle/>
                    <a:p>
                      <a:pPr algn="ctr"/>
                      <a:r>
                        <a:rPr lang="nb-NO" sz="2400" dirty="0"/>
                        <a:t>49</a:t>
                      </a:r>
                      <a:endParaRPr lang="en-GB" sz="2400" dirty="0"/>
                    </a:p>
                  </a:txBody>
                  <a:tcPr/>
                </a:tc>
                <a:tc>
                  <a:txBody>
                    <a:bodyPr/>
                    <a:lstStyle/>
                    <a:p>
                      <a:pPr algn="ctr"/>
                      <a:r>
                        <a:rPr lang="nb-NO" sz="2400" dirty="0"/>
                        <a:t>8</a:t>
                      </a:r>
                      <a:endParaRPr lang="en-GB" sz="2400" dirty="0"/>
                    </a:p>
                  </a:txBody>
                  <a:tcPr/>
                </a:tc>
                <a:extLst>
                  <a:ext uri="{0D108BD9-81ED-4DB2-BD59-A6C34878D82A}">
                    <a16:rowId xmlns:a16="http://schemas.microsoft.com/office/drawing/2014/main" val="2834773485"/>
                  </a:ext>
                </a:extLst>
              </a:tr>
              <a:tr h="597336">
                <a:tc>
                  <a:txBody>
                    <a:bodyPr/>
                    <a:lstStyle/>
                    <a:p>
                      <a:r>
                        <a:rPr lang="en-GB" sz="2400" dirty="0"/>
                        <a:t>AUTOPILOT</a:t>
                      </a:r>
                    </a:p>
                  </a:txBody>
                  <a:tcPr/>
                </a:tc>
                <a:tc>
                  <a:txBody>
                    <a:bodyPr/>
                    <a:lstStyle/>
                    <a:p>
                      <a:pPr algn="ctr"/>
                      <a:r>
                        <a:rPr lang="nb-NO" sz="2400" dirty="0"/>
                        <a:t>44</a:t>
                      </a:r>
                      <a:endParaRPr lang="en-GB" sz="2400" dirty="0"/>
                    </a:p>
                  </a:txBody>
                  <a:tcPr/>
                </a:tc>
                <a:tc>
                  <a:txBody>
                    <a:bodyPr/>
                    <a:lstStyle/>
                    <a:p>
                      <a:pPr algn="ctr"/>
                      <a:r>
                        <a:rPr lang="nb-NO" sz="2400" dirty="0"/>
                        <a:t>5</a:t>
                      </a:r>
                      <a:endParaRPr lang="en-GB" sz="2400" dirty="0"/>
                    </a:p>
                  </a:txBody>
                  <a:tcPr/>
                </a:tc>
                <a:extLst>
                  <a:ext uri="{0D108BD9-81ED-4DB2-BD59-A6C34878D82A}">
                    <a16:rowId xmlns:a16="http://schemas.microsoft.com/office/drawing/2014/main" val="2459726695"/>
                  </a:ext>
                </a:extLst>
              </a:tr>
              <a:tr h="597336">
                <a:tc>
                  <a:txBody>
                    <a:bodyPr/>
                    <a:lstStyle/>
                    <a:p>
                      <a:r>
                        <a:rPr lang="en-GB" sz="2400" dirty="0"/>
                        <a:t>IoF2020</a:t>
                      </a:r>
                    </a:p>
                  </a:txBody>
                  <a:tcPr/>
                </a:tc>
                <a:tc>
                  <a:txBody>
                    <a:bodyPr/>
                    <a:lstStyle/>
                    <a:p>
                      <a:pPr algn="ctr"/>
                      <a:r>
                        <a:rPr lang="nb-NO" sz="2400" dirty="0"/>
                        <a:t>70+</a:t>
                      </a:r>
                      <a:endParaRPr lang="en-GB" sz="2400" dirty="0"/>
                    </a:p>
                  </a:txBody>
                  <a:tcPr/>
                </a:tc>
                <a:tc>
                  <a:txBody>
                    <a:bodyPr/>
                    <a:lstStyle/>
                    <a:p>
                      <a:pPr algn="ctr"/>
                      <a:r>
                        <a:rPr lang="nb-NO" sz="2400" dirty="0"/>
                        <a:t>19</a:t>
                      </a:r>
                      <a:endParaRPr lang="en-GB" sz="2400" dirty="0"/>
                    </a:p>
                  </a:txBody>
                  <a:tcPr/>
                </a:tc>
                <a:extLst>
                  <a:ext uri="{0D108BD9-81ED-4DB2-BD59-A6C34878D82A}">
                    <a16:rowId xmlns:a16="http://schemas.microsoft.com/office/drawing/2014/main" val="2193856082"/>
                  </a:ext>
                </a:extLst>
              </a:tr>
              <a:tr h="597336">
                <a:tc>
                  <a:txBody>
                    <a:bodyPr/>
                    <a:lstStyle/>
                    <a:p>
                      <a:r>
                        <a:rPr lang="en-GB" sz="2400" dirty="0"/>
                        <a:t>MONICA</a:t>
                      </a:r>
                    </a:p>
                  </a:txBody>
                  <a:tcPr/>
                </a:tc>
                <a:tc>
                  <a:txBody>
                    <a:bodyPr/>
                    <a:lstStyle/>
                    <a:p>
                      <a:pPr algn="ctr"/>
                      <a:r>
                        <a:rPr lang="nb-NO" sz="2400" dirty="0"/>
                        <a:t>29</a:t>
                      </a:r>
                      <a:endParaRPr lang="en-GB" sz="2400" dirty="0"/>
                    </a:p>
                  </a:txBody>
                  <a:tcPr/>
                </a:tc>
                <a:tc>
                  <a:txBody>
                    <a:bodyPr/>
                    <a:lstStyle/>
                    <a:p>
                      <a:pPr algn="ctr"/>
                      <a:r>
                        <a:rPr lang="nb-NO" sz="2400" dirty="0"/>
                        <a:t>20+</a:t>
                      </a:r>
                      <a:endParaRPr lang="en-GB" sz="2400" dirty="0"/>
                    </a:p>
                  </a:txBody>
                  <a:tcPr/>
                </a:tc>
                <a:extLst>
                  <a:ext uri="{0D108BD9-81ED-4DB2-BD59-A6C34878D82A}">
                    <a16:rowId xmlns:a16="http://schemas.microsoft.com/office/drawing/2014/main" val="2011267786"/>
                  </a:ext>
                </a:extLst>
              </a:tr>
              <a:tr h="597336">
                <a:tc>
                  <a:txBody>
                    <a:bodyPr/>
                    <a:lstStyle/>
                    <a:p>
                      <a:r>
                        <a:rPr lang="en-GB" sz="2400" dirty="0"/>
                        <a:t>SYNCRONICITY</a:t>
                      </a:r>
                    </a:p>
                  </a:txBody>
                  <a:tcPr/>
                </a:tc>
                <a:tc>
                  <a:txBody>
                    <a:bodyPr/>
                    <a:lstStyle/>
                    <a:p>
                      <a:pPr algn="ctr"/>
                      <a:r>
                        <a:rPr lang="nb-NO" sz="2400" dirty="0"/>
                        <a:t>38</a:t>
                      </a:r>
                      <a:endParaRPr lang="en-GB" sz="2400" dirty="0"/>
                    </a:p>
                  </a:txBody>
                  <a:tcPr/>
                </a:tc>
                <a:tc>
                  <a:txBody>
                    <a:bodyPr/>
                    <a:lstStyle/>
                    <a:p>
                      <a:pPr algn="ctr"/>
                      <a:r>
                        <a:rPr lang="nb-NO" sz="2400" dirty="0"/>
                        <a:t>3 / 15+</a:t>
                      </a:r>
                      <a:endParaRPr lang="en-GB" sz="2400" dirty="0"/>
                    </a:p>
                  </a:txBody>
                  <a:tcPr/>
                </a:tc>
                <a:extLst>
                  <a:ext uri="{0D108BD9-81ED-4DB2-BD59-A6C34878D82A}">
                    <a16:rowId xmlns:a16="http://schemas.microsoft.com/office/drawing/2014/main" val="982500402"/>
                  </a:ext>
                </a:extLst>
              </a:tr>
            </a:tbl>
          </a:graphicData>
        </a:graphic>
      </p:graphicFrame>
      <p:pic>
        <p:nvPicPr>
          <p:cNvPr id="10" name="Picture 9">
            <a:extLst>
              <a:ext uri="{FF2B5EF4-FFF2-40B4-BE49-F238E27FC236}">
                <a16:creationId xmlns:a16="http://schemas.microsoft.com/office/drawing/2014/main" id="{3BB72019-19C8-704F-B8D9-5A6A702C25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6666" y="4763051"/>
            <a:ext cx="2468128" cy="419637"/>
          </a:xfrm>
          <a:prstGeom prst="rect">
            <a:avLst/>
          </a:prstGeom>
        </p:spPr>
      </p:pic>
      <p:sp>
        <p:nvSpPr>
          <p:cNvPr id="2" name="Rectangle 1">
            <a:extLst>
              <a:ext uri="{FF2B5EF4-FFF2-40B4-BE49-F238E27FC236}">
                <a16:creationId xmlns:a16="http://schemas.microsoft.com/office/drawing/2014/main" id="{75F06592-4C7B-6843-ACFB-AE8CD651E97B}"/>
              </a:ext>
            </a:extLst>
          </p:cNvPr>
          <p:cNvSpPr/>
          <p:nvPr/>
        </p:nvSpPr>
        <p:spPr>
          <a:xfrm>
            <a:off x="1013139" y="5464024"/>
            <a:ext cx="9418239" cy="646331"/>
          </a:xfrm>
          <a:prstGeom prst="rect">
            <a:avLst/>
          </a:prstGeom>
        </p:spPr>
        <p:txBody>
          <a:bodyPr wrap="square">
            <a:spAutoFit/>
          </a:bodyPr>
          <a:lstStyle/>
          <a:p>
            <a:r>
              <a:rPr lang="en-US" dirty="0"/>
              <a:t>Joint LSP ambitions: cross-domain, standards-based innovation and procurement,</a:t>
            </a:r>
          </a:p>
          <a:p>
            <a:r>
              <a:rPr lang="en-US" dirty="0"/>
              <a:t>through interoperability + replicability + reusability.</a:t>
            </a:r>
          </a:p>
        </p:txBody>
      </p:sp>
    </p:spTree>
    <p:extLst>
      <p:ext uri="{BB962C8B-B14F-4D97-AF65-F5344CB8AC3E}">
        <p14:creationId xmlns:p14="http://schemas.microsoft.com/office/powerpoint/2010/main" val="2133443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6">
            <a:extLst>
              <a:ext uri="{FF2B5EF4-FFF2-40B4-BE49-F238E27FC236}">
                <a16:creationId xmlns:a16="http://schemas.microsoft.com/office/drawing/2014/main" id="{BDA45333-F8BD-4532-84DF-0D5DF541E0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9DF0C4-DA04-2D46-B852-AD44D9949DD2}"/>
              </a:ext>
            </a:extLst>
          </p:cNvPr>
          <p:cNvSpPr>
            <a:spLocks noGrp="1"/>
          </p:cNvSpPr>
          <p:nvPr>
            <p:ph type="ctrTitle"/>
          </p:nvPr>
        </p:nvSpPr>
        <p:spPr>
          <a:xfrm>
            <a:off x="395118" y="3147283"/>
            <a:ext cx="8996307" cy="1554481"/>
          </a:xfrm>
        </p:spPr>
        <p:txBody>
          <a:bodyPr>
            <a:normAutofit fontScale="90000"/>
          </a:bodyPr>
          <a:lstStyle/>
          <a:p>
            <a:r>
              <a:rPr lang="en-US" dirty="0"/>
              <a:t>Standards-based innovation and procurement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8704" y="5800765"/>
            <a:ext cx="6373191" cy="681848"/>
          </a:xfrm>
          <a:prstGeom prst="rect">
            <a:avLst/>
          </a:prstGeom>
        </p:spPr>
      </p:pic>
    </p:spTree>
    <p:extLst>
      <p:ext uri="{BB962C8B-B14F-4D97-AF65-F5344CB8AC3E}">
        <p14:creationId xmlns:p14="http://schemas.microsoft.com/office/powerpoint/2010/main" val="4088839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35393" y="1864257"/>
            <a:ext cx="5360348" cy="4381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3535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38 partners </a:t>
            </a:r>
          </a:p>
          <a:p>
            <a:pPr marL="342900" indent="-342900">
              <a:buFont typeface="Arial" panose="020B0604020202020204" pitchFamily="34" charset="0"/>
              <a:buChar char="•"/>
            </a:pPr>
            <a:r>
              <a:rPr lang="en-US" sz="2400" dirty="0"/>
              <a:t>from 13 countries</a:t>
            </a:r>
          </a:p>
          <a:p>
            <a:pPr marL="342900" indent="-342900">
              <a:buFont typeface="Arial" panose="020B0604020202020204" pitchFamily="34" charset="0"/>
              <a:buChar char="•"/>
            </a:pPr>
            <a:r>
              <a:rPr lang="en-US" sz="2400" dirty="0"/>
              <a:t>and 3 continents</a:t>
            </a:r>
          </a:p>
          <a:p>
            <a:pPr marL="342900" indent="-342900">
              <a:buFont typeface="Arial" panose="020B0604020202020204" pitchFamily="34" charset="0"/>
              <a:buChar char="•"/>
            </a:pPr>
            <a:r>
              <a:rPr lang="en-US" sz="2400" dirty="0"/>
              <a:t>15m€ budget – 3m€ open call</a:t>
            </a:r>
          </a:p>
          <a:p>
            <a:r>
              <a:rPr lang="en-US" sz="2400" dirty="0"/>
              <a:t>Objective: Deliver a global market for IoT-enabled urban services in Europe and beyond</a:t>
            </a:r>
          </a:p>
          <a:p>
            <a:r>
              <a:rPr lang="en-US" sz="2400" dirty="0"/>
              <a:t>Cities &amp; communities are inherently cross-domain (as are farms).</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5741" y="1864256"/>
            <a:ext cx="3972259" cy="4003847"/>
          </a:xfrm>
          <a:prstGeom prst="rect">
            <a:avLst/>
          </a:prstGeom>
        </p:spPr>
      </p:pic>
      <p:pic>
        <p:nvPicPr>
          <p:cNvPr id="5" name="Picture 4">
            <a:extLst>
              <a:ext uri="{FF2B5EF4-FFF2-40B4-BE49-F238E27FC236}">
                <a16:creationId xmlns:a16="http://schemas.microsoft.com/office/drawing/2014/main" id="{6E2CDD9E-C132-544C-9A6E-D2408865D1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117" y="734801"/>
            <a:ext cx="5676900" cy="965200"/>
          </a:xfrm>
          <a:prstGeom prst="rect">
            <a:avLst/>
          </a:prstGeom>
        </p:spPr>
      </p:pic>
    </p:spTree>
    <p:extLst>
      <p:ext uri="{BB962C8B-B14F-4D97-AF65-F5344CB8AC3E}">
        <p14:creationId xmlns:p14="http://schemas.microsoft.com/office/powerpoint/2010/main" val="337100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8ED5-AC0E-0E40-B130-1E3E4173EC9D}"/>
              </a:ext>
            </a:extLst>
          </p:cNvPr>
          <p:cNvSpPr>
            <a:spLocks noGrp="1"/>
          </p:cNvSpPr>
          <p:nvPr>
            <p:ph type="ctrTitle"/>
          </p:nvPr>
        </p:nvSpPr>
        <p:spPr>
          <a:xfrm>
            <a:off x="990926" y="242687"/>
            <a:ext cx="8882743" cy="984229"/>
          </a:xfrm>
        </p:spPr>
        <p:txBody>
          <a:bodyPr>
            <a:normAutofit/>
          </a:bodyPr>
          <a:lstStyle/>
          <a:p>
            <a:pPr algn="l"/>
            <a:r>
              <a:rPr lang="da-DK" sz="4400" dirty="0"/>
              <a:t>Common </a:t>
            </a:r>
            <a:r>
              <a:rPr lang="da-DK" sz="4400" dirty="0" err="1"/>
              <a:t>technical</a:t>
            </a:r>
            <a:r>
              <a:rPr lang="da-DK" sz="4400" dirty="0"/>
              <a:t> </a:t>
            </a:r>
            <a:r>
              <a:rPr lang="da-DK" sz="4400" dirty="0" err="1"/>
              <a:t>ground</a:t>
            </a:r>
            <a:endParaRPr lang="da-DK" sz="4400" dirty="0"/>
          </a:p>
        </p:txBody>
      </p:sp>
      <p:sp>
        <p:nvSpPr>
          <p:cNvPr id="3" name="Subtitle 2">
            <a:extLst>
              <a:ext uri="{FF2B5EF4-FFF2-40B4-BE49-F238E27FC236}">
                <a16:creationId xmlns:a16="http://schemas.microsoft.com/office/drawing/2014/main" id="{747CAD9B-E469-0641-99AB-AA32ABD2C6C2}"/>
              </a:ext>
            </a:extLst>
          </p:cNvPr>
          <p:cNvSpPr>
            <a:spLocks noGrp="1"/>
          </p:cNvSpPr>
          <p:nvPr>
            <p:ph type="subTitle" idx="1"/>
          </p:nvPr>
        </p:nvSpPr>
        <p:spPr>
          <a:xfrm>
            <a:off x="990927" y="1504709"/>
            <a:ext cx="9239057" cy="4256011"/>
          </a:xfrm>
        </p:spPr>
        <p:txBody>
          <a:bodyPr>
            <a:normAutofit/>
          </a:bodyPr>
          <a:lstStyle/>
          <a:p>
            <a:pPr marL="514350" indent="-514350" algn="l">
              <a:buFont typeface="+mj-lt"/>
              <a:buAutoNum type="arabicPeriod"/>
            </a:pPr>
            <a:r>
              <a:rPr lang="en-GB" sz="2800" dirty="0"/>
              <a:t>Neutral branding (OASC – based on standards and consensus specifications)</a:t>
            </a:r>
          </a:p>
          <a:p>
            <a:pPr marL="514350" indent="-514350" algn="l">
              <a:buFont typeface="+mj-lt"/>
              <a:buAutoNum type="arabicPeriod"/>
            </a:pPr>
            <a:r>
              <a:rPr lang="en-GB" sz="2800" dirty="0"/>
              <a:t>Minimal Interoperability Mechanisms (MIMs)</a:t>
            </a:r>
          </a:p>
          <a:p>
            <a:pPr marL="971550" lvl="1" indent="-514350" algn="l">
              <a:buFont typeface="Arial" panose="020B0604020202020204" pitchFamily="34" charset="0"/>
              <a:buChar char="•"/>
            </a:pPr>
            <a:r>
              <a:rPr lang="en-GB" sz="2800" dirty="0">
                <a:solidFill>
                  <a:srgbClr val="535353"/>
                </a:solidFill>
              </a:rPr>
              <a:t>APIs</a:t>
            </a:r>
          </a:p>
          <a:p>
            <a:pPr marL="971550" lvl="1" indent="-514350" algn="l">
              <a:buFont typeface="Arial" panose="020B0604020202020204" pitchFamily="34" charset="0"/>
              <a:buChar char="•"/>
            </a:pPr>
            <a:r>
              <a:rPr lang="en-GB" sz="2800" dirty="0">
                <a:solidFill>
                  <a:srgbClr val="535353"/>
                </a:solidFill>
              </a:rPr>
              <a:t>Common data models</a:t>
            </a:r>
          </a:p>
          <a:p>
            <a:pPr marL="514350" indent="-514350" algn="l">
              <a:buFont typeface="+mj-lt"/>
              <a:buAutoNum type="arabicPeriod"/>
            </a:pPr>
            <a:r>
              <a:rPr lang="en-GB" sz="2800" dirty="0"/>
              <a:t>Reference implementation (standards-based)</a:t>
            </a:r>
          </a:p>
          <a:p>
            <a:pPr marL="514350" indent="-514350" algn="l">
              <a:buFont typeface="+mj-lt"/>
              <a:buAutoNum type="arabicPeriod"/>
            </a:pPr>
            <a:r>
              <a:rPr lang="en-GB" sz="2800" dirty="0"/>
              <a:t>Hosted cloud (optional)</a:t>
            </a:r>
          </a:p>
        </p:txBody>
      </p:sp>
    </p:spTree>
    <p:extLst>
      <p:ext uri="{BB962C8B-B14F-4D97-AF65-F5344CB8AC3E}">
        <p14:creationId xmlns:p14="http://schemas.microsoft.com/office/powerpoint/2010/main" val="2633456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7A85-929A-E243-874B-D7C24CF8C548}"/>
              </a:ext>
            </a:extLst>
          </p:cNvPr>
          <p:cNvSpPr>
            <a:spLocks noGrp="1"/>
          </p:cNvSpPr>
          <p:nvPr>
            <p:ph type="ctrTitle"/>
          </p:nvPr>
        </p:nvSpPr>
        <p:spPr>
          <a:xfrm>
            <a:off x="673598" y="5753"/>
            <a:ext cx="7886632" cy="984229"/>
          </a:xfrm>
        </p:spPr>
        <p:txBody>
          <a:bodyPr>
            <a:normAutofit/>
          </a:bodyPr>
          <a:lstStyle/>
          <a:p>
            <a:r>
              <a:rPr lang="en-US" sz="4400" dirty="0"/>
              <a:t>SynchroniCity Architecture Model</a:t>
            </a:r>
          </a:p>
        </p:txBody>
      </p:sp>
      <p:sp>
        <p:nvSpPr>
          <p:cNvPr id="9" name="Rettangolo 8"/>
          <p:cNvSpPr/>
          <p:nvPr/>
        </p:nvSpPr>
        <p:spPr>
          <a:xfrm>
            <a:off x="4982042" y="989982"/>
            <a:ext cx="6794321" cy="524759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Arial" charset="0"/>
              </a:rPr>
              <a:t>IoT Management: </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Arial" charset="0"/>
              </a:rPr>
              <a:t>to interact with the devices that use different standards or protocols making them compatible and available to the SynchroniCity platform.</a:t>
            </a:r>
            <a:endParaRPr kumimoji="0" lang="it-IT" sz="1500" b="0" i="0" u="none" strike="noStrike" kern="1200" cap="none" spc="0" normalizeH="0" baseline="0" noProof="0" dirty="0">
              <a:ln>
                <a:noFill/>
              </a:ln>
              <a:solidFill>
                <a:prstClr val="black"/>
              </a:solidFill>
              <a:effectLst/>
              <a:uLnTx/>
              <a:uFillTx/>
              <a:latin typeface="Calibri" charset="0"/>
              <a:ea typeface="Calibri" charset="0"/>
              <a:cs typeface="Arial" charset="0"/>
            </a:endParaRPr>
          </a:p>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Arial" charset="0"/>
              </a:rPr>
              <a:t>Context Information Management: </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Arial" charset="0"/>
              </a:rPr>
              <a:t>to manage the context information coming from IoT devices and other public and private data sources.</a:t>
            </a:r>
            <a:endParaRPr kumimoji="0" lang="it-IT" sz="1500" b="0" i="0" u="none" strike="noStrike" kern="1200" cap="none" spc="0" normalizeH="0" baseline="0" noProof="0" dirty="0">
              <a:ln>
                <a:noFill/>
              </a:ln>
              <a:solidFill>
                <a:prstClr val="black"/>
              </a:solidFill>
              <a:effectLst/>
              <a:uLnTx/>
              <a:uFillTx/>
              <a:latin typeface="Calibri" charset="0"/>
              <a:ea typeface="Calibri" charset="0"/>
              <a:cs typeface="Arial" charset="0"/>
            </a:endParaRPr>
          </a:p>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Arial" charset="0"/>
              </a:rPr>
              <a:t>Data Storage Management: </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Arial" charset="0"/>
              </a:rPr>
              <a:t>to provide functionalities related to the data storage and data quality interacting with heterogeneous sources. </a:t>
            </a:r>
            <a:r>
              <a:rPr kumimoji="0" lang="en-US" sz="1500" b="0" i="0" u="none" strike="noStrike" kern="1200" cap="none" spc="0" normalizeH="0" baseline="0" noProof="0" dirty="0">
                <a:ln>
                  <a:noFill/>
                </a:ln>
                <a:solidFill>
                  <a:prstClr val="black"/>
                </a:solidFill>
                <a:effectLst/>
                <a:uLnTx/>
                <a:uFillTx/>
                <a:latin typeface="MS Mincho" charset="-128"/>
                <a:ea typeface="Calibri" charset="0"/>
                <a:cs typeface="MS Mincho" charset="-128"/>
              </a:rPr>
              <a:t> </a:t>
            </a:r>
            <a:endParaRPr kumimoji="0" lang="it-IT" sz="1500" b="0" i="0" u="none" strike="noStrike" kern="1200" cap="none" spc="0" normalizeH="0" baseline="0" noProof="0" dirty="0">
              <a:ln>
                <a:noFill/>
              </a:ln>
              <a:solidFill>
                <a:prstClr val="black"/>
              </a:solidFill>
              <a:effectLst/>
              <a:uLnTx/>
              <a:uFillTx/>
              <a:latin typeface="Calibri" charset="0"/>
              <a:ea typeface="Calibri" charset="0"/>
              <a:cs typeface="Times New Roman" charset="0"/>
            </a:endParaRPr>
          </a:p>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Arial" charset="0"/>
              </a:rPr>
              <a:t>Marketplace: </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Arial" charset="0"/>
              </a:rPr>
              <a:t>to implement a hub to enable digital data exchange for urban data and IoT capabilities providing features in order to manage asset catalogues, orders, revenue management.</a:t>
            </a:r>
            <a:endParaRPr kumimoji="0" lang="it-IT" sz="1500" b="0" i="0" u="none" strike="noStrike" kern="1200" cap="none" spc="0" normalizeH="0" baseline="0" noProof="0" dirty="0">
              <a:ln>
                <a:noFill/>
              </a:ln>
              <a:solidFill>
                <a:prstClr val="black"/>
              </a:solidFill>
              <a:effectLst/>
              <a:uLnTx/>
              <a:uFillTx/>
              <a:latin typeface="Calibri" charset="0"/>
              <a:ea typeface="Calibri" charset="0"/>
              <a:cs typeface="Times New Roman" charset="0"/>
            </a:endParaRPr>
          </a:p>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Arial" charset="0"/>
              </a:rPr>
              <a:t>Security</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Arial" charset="0"/>
              </a:rPr>
              <a:t>: to provide crucial security properties such as confidentiality, authentication, authorization, integrity, non-repudiation, access control, etc. </a:t>
            </a:r>
            <a:r>
              <a:rPr kumimoji="0" lang="en-US" sz="1500" b="0" i="0" u="none" strike="noStrike" kern="1200" cap="none" spc="0" normalizeH="0" baseline="0" noProof="0" dirty="0">
                <a:ln>
                  <a:noFill/>
                </a:ln>
                <a:solidFill>
                  <a:prstClr val="black"/>
                </a:solidFill>
                <a:effectLst/>
                <a:uLnTx/>
                <a:uFillTx/>
                <a:latin typeface="MS Mincho" charset="-128"/>
                <a:ea typeface="Calibri" charset="0"/>
                <a:cs typeface="MS Mincho" charset="-128"/>
              </a:rPr>
              <a:t> </a:t>
            </a:r>
          </a:p>
          <a:p>
            <a:pPr marL="342900" marR="0" lvl="0" indent="-342900" algn="just" defTabSz="914400" rtl="0" eaLnBrk="1" fontAlgn="auto" latinLnBrk="0" hangingPunct="1">
              <a:lnSpc>
                <a:spcPct val="100000"/>
              </a:lnSpc>
              <a:spcBef>
                <a:spcPts val="0"/>
              </a:spcBef>
              <a:spcAft>
                <a:spcPts val="1200"/>
              </a:spcAft>
              <a:buClrTx/>
              <a:buSzTx/>
              <a:buFont typeface="Symbol" charset="2"/>
              <a:buChar char=""/>
              <a:tabLst/>
              <a:defRPr/>
            </a:pPr>
            <a:r>
              <a:rPr kumimoji="0" lang="en-US" sz="1500" b="1" i="0" u="none" strike="noStrike" kern="1200" cap="none" spc="0" normalizeH="0" baseline="0" noProof="0" dirty="0">
                <a:ln>
                  <a:noFill/>
                </a:ln>
                <a:solidFill>
                  <a:prstClr val="black"/>
                </a:solidFill>
                <a:effectLst/>
                <a:uLnTx/>
                <a:uFillTx/>
                <a:latin typeface="Calibri" charset="0"/>
                <a:ea typeface="Calibri" charset="0"/>
                <a:cs typeface="Times New Roman" charset="0"/>
              </a:rPr>
              <a:t>Monitoring and Platform management</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rPr>
              <a:t>: to provide functionalities to manage platform configuration and to monitor activities of the platform services.</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rPr>
              <a:t>Baseline: SynchroniCity Cities/Reference Zones, OASC, FIWARE, EIP-SCC, NIST IES-CF.</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rPr>
              <a:t>Related standards: ITU-T SG20*/FG-DPM* (*drafts), ISO TC268.</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rPr>
              <a:t>Spec. doc.: Reference Architecture for IoT Enabled Smart Cities (D2.10)</a:t>
            </a:r>
            <a:b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rPr>
            </a:b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hlinkClick r:id="rId2"/>
              </a:rPr>
              <a:t>http://synchronicity-</a:t>
            </a:r>
            <a:r>
              <a:rPr kumimoji="0" lang="en-US" sz="1500" b="0" i="0" u="none" strike="noStrike" kern="1200" cap="none" spc="0" normalizeH="0" baseline="0" noProof="0" dirty="0" err="1">
                <a:ln>
                  <a:noFill/>
                </a:ln>
                <a:solidFill>
                  <a:prstClr val="black"/>
                </a:solidFill>
                <a:effectLst/>
                <a:uLnTx/>
                <a:uFillTx/>
                <a:latin typeface="Calibri" charset="0"/>
                <a:ea typeface="Calibri" charset="0"/>
                <a:cs typeface="Times New Roman" charset="0"/>
                <a:hlinkClick r:id="rId2"/>
              </a:rPr>
              <a:t>iot</a:t>
            </a:r>
            <a:r>
              <a:rPr kumimoji="0" lang="en-US" sz="1500" b="0" i="0" u="none" strike="noStrike" kern="1200" cap="none" spc="0" normalizeH="0" baseline="0" noProof="0" dirty="0">
                <a:ln>
                  <a:noFill/>
                </a:ln>
                <a:solidFill>
                  <a:prstClr val="black"/>
                </a:solidFill>
                <a:effectLst/>
                <a:uLnTx/>
                <a:uFillTx/>
                <a:latin typeface="Calibri" charset="0"/>
                <a:ea typeface="Calibri" charset="0"/>
                <a:cs typeface="Times New Roman" charset="0"/>
                <a:hlinkClick r:id="rId2"/>
              </a:rPr>
              <a:t>/about</a:t>
            </a:r>
            <a:endParaRPr kumimoji="0" lang="it-IT" sz="1500" b="0" i="0" u="none" strike="noStrike" kern="1200" cap="none" spc="0" normalizeH="0" baseline="0" noProof="0" dirty="0">
              <a:ln>
                <a:noFill/>
              </a:ln>
              <a:solidFill>
                <a:prstClr val="black"/>
              </a:solidFill>
              <a:effectLst/>
              <a:uLnTx/>
              <a:uFillTx/>
              <a:latin typeface="Calibri" charset="0"/>
              <a:ea typeface="Calibri" charset="0"/>
              <a:cs typeface="Times New Roman" charset="0"/>
            </a:endParaRPr>
          </a:p>
        </p:txBody>
      </p:sp>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98" y="1191490"/>
            <a:ext cx="3820782" cy="5024555"/>
          </a:xfrm>
          <a:prstGeom prst="rect">
            <a:avLst/>
          </a:prstGeom>
        </p:spPr>
      </p:pic>
    </p:spTree>
    <p:extLst>
      <p:ext uri="{BB962C8B-B14F-4D97-AF65-F5344CB8AC3E}">
        <p14:creationId xmlns:p14="http://schemas.microsoft.com/office/powerpoint/2010/main" val="267339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BB2CC-4653-4B2E-BC5D-D84D72C1F7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381" y="319454"/>
            <a:ext cx="9107055" cy="5912704"/>
          </a:xfrm>
          <a:prstGeom prst="rect">
            <a:avLst/>
          </a:prstGeom>
        </p:spPr>
      </p:pic>
    </p:spTree>
    <p:extLst>
      <p:ext uri="{BB962C8B-B14F-4D97-AF65-F5344CB8AC3E}">
        <p14:creationId xmlns:p14="http://schemas.microsoft.com/office/powerpoint/2010/main" val="3373578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84767" y="-67723"/>
            <a:ext cx="5608522" cy="984229"/>
          </a:xfrm>
        </p:spPr>
        <p:txBody>
          <a:bodyPr>
            <a:normAutofit/>
          </a:bodyPr>
          <a:lstStyle/>
          <a:p>
            <a:pPr algn="ctr"/>
            <a:r>
              <a:rPr lang="it-IT" sz="4400" dirty="0" err="1"/>
              <a:t>Interoperability</a:t>
            </a:r>
            <a:r>
              <a:rPr lang="it-IT" sz="4400" dirty="0"/>
              <a:t> </a:t>
            </a:r>
            <a:r>
              <a:rPr lang="it-IT" sz="4400" dirty="0" err="1"/>
              <a:t>Points</a:t>
            </a:r>
            <a:endParaRPr lang="it-IT" sz="4400" dirty="0"/>
          </a:p>
        </p:txBody>
      </p:sp>
      <p:sp>
        <p:nvSpPr>
          <p:cNvPr id="3" name="Sottotitolo 2"/>
          <p:cNvSpPr>
            <a:spLocks noGrp="1"/>
          </p:cNvSpPr>
          <p:nvPr>
            <p:ph type="subTitle" idx="1"/>
          </p:nvPr>
        </p:nvSpPr>
        <p:spPr>
          <a:xfrm>
            <a:off x="5553918" y="1331959"/>
            <a:ext cx="6271409" cy="5472516"/>
          </a:xfrm>
        </p:spPr>
        <p:txBody>
          <a:bodyPr>
            <a:noAutofit/>
          </a:bodyPr>
          <a:lstStyle/>
          <a:p>
            <a:pPr marL="342900" indent="-342900" algn="l">
              <a:buFont typeface="Arial" charset="0"/>
              <a:buChar char="•"/>
            </a:pPr>
            <a:r>
              <a:rPr lang="en-GB" sz="2200" b="1" dirty="0">
                <a:solidFill>
                  <a:schemeClr val="tx1"/>
                </a:solidFill>
              </a:rPr>
              <a:t>Interoperability Points </a:t>
            </a:r>
            <a:r>
              <a:rPr lang="en-GB" sz="2200" dirty="0">
                <a:solidFill>
                  <a:schemeClr val="tx1"/>
                </a:solidFill>
              </a:rPr>
              <a:t>represent the main interfaces that allow a city and applications to interact with SynchroniCity</a:t>
            </a:r>
          </a:p>
          <a:p>
            <a:pPr marL="342900" indent="-342900" algn="l">
              <a:buFont typeface="Arial" charset="0"/>
              <a:buChar char="•"/>
            </a:pPr>
            <a:r>
              <a:rPr lang="en-GB" sz="2200" dirty="0">
                <a:solidFill>
                  <a:schemeClr val="tx1"/>
                </a:solidFill>
              </a:rPr>
              <a:t>Interoperability points are independent from the specific software components that realize them and can be implemented by cities in different steps to reach different levels of compliance</a:t>
            </a:r>
          </a:p>
          <a:p>
            <a:pPr marL="342900" indent="-342900" algn="l">
              <a:buFont typeface="Arial" charset="0"/>
              <a:buChar char="•"/>
            </a:pPr>
            <a:r>
              <a:rPr lang="en-GB" sz="2200" b="1" dirty="0">
                <a:solidFill>
                  <a:schemeClr val="tx1"/>
                </a:solidFill>
              </a:rPr>
              <a:t>Interoperability Mechanisms </a:t>
            </a:r>
            <a:r>
              <a:rPr lang="en-GB" sz="2200" dirty="0">
                <a:solidFill>
                  <a:schemeClr val="tx1"/>
                </a:solidFill>
              </a:rPr>
              <a:t>are the actual specifications of the interfaces at the Interoperability points: they are standard APIs and guidelines that have to be implemented by a city in order to be compliant with the SynchroniCity framework</a:t>
            </a:r>
          </a:p>
          <a:p>
            <a:pPr marL="342900" indent="-342900" algn="l">
              <a:buFont typeface="Arial" charset="0"/>
              <a:buChar char="•"/>
            </a:pPr>
            <a:endParaRPr lang="en-GB" sz="2200" dirty="0">
              <a:solidFill>
                <a:schemeClr val="tx1"/>
              </a:solidFill>
            </a:endParaRPr>
          </a:p>
        </p:txBody>
      </p:sp>
      <p:grpSp>
        <p:nvGrpSpPr>
          <p:cNvPr id="4" name="Group 3">
            <a:extLst>
              <a:ext uri="{FF2B5EF4-FFF2-40B4-BE49-F238E27FC236}">
                <a16:creationId xmlns:a16="http://schemas.microsoft.com/office/drawing/2014/main" id="{3C24BE72-D99C-4A03-B97F-47E97A7089E2}"/>
              </a:ext>
            </a:extLst>
          </p:cNvPr>
          <p:cNvGrpSpPr/>
          <p:nvPr/>
        </p:nvGrpSpPr>
        <p:grpSpPr>
          <a:xfrm>
            <a:off x="877455" y="1126837"/>
            <a:ext cx="3863683" cy="5132692"/>
            <a:chOff x="850001" y="1069361"/>
            <a:chExt cx="4288300" cy="5735114"/>
          </a:xfrm>
        </p:grpSpPr>
        <p:pic>
          <p:nvPicPr>
            <p:cNvPr id="13" name="Immagin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01" y="1148306"/>
              <a:ext cx="4288299" cy="5656169"/>
            </a:xfrm>
            <a:prstGeom prst="rect">
              <a:avLst/>
            </a:prstGeom>
          </p:spPr>
        </p:pic>
        <p:sp>
          <p:nvSpPr>
            <p:cNvPr id="5" name="Rettangolo 4"/>
            <p:cNvSpPr/>
            <p:nvPr/>
          </p:nvSpPr>
          <p:spPr>
            <a:xfrm>
              <a:off x="850001" y="1069361"/>
              <a:ext cx="4228554" cy="1687132"/>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ttangolo 5"/>
            <p:cNvSpPr/>
            <p:nvPr/>
          </p:nvSpPr>
          <p:spPr>
            <a:xfrm>
              <a:off x="850005" y="3226526"/>
              <a:ext cx="4288296" cy="1974123"/>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p:cNvSpPr/>
            <p:nvPr/>
          </p:nvSpPr>
          <p:spPr>
            <a:xfrm>
              <a:off x="850003" y="6229350"/>
              <a:ext cx="4288296" cy="575125"/>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ttangolo 7"/>
            <p:cNvSpPr/>
            <p:nvPr/>
          </p:nvSpPr>
          <p:spPr>
            <a:xfrm>
              <a:off x="2906673" y="5184192"/>
              <a:ext cx="2231627" cy="575125"/>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ttangolo 8"/>
            <p:cNvSpPr/>
            <p:nvPr/>
          </p:nvSpPr>
          <p:spPr>
            <a:xfrm>
              <a:off x="850002" y="5184192"/>
              <a:ext cx="1366049" cy="575125"/>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ttangolo 9"/>
            <p:cNvSpPr/>
            <p:nvPr/>
          </p:nvSpPr>
          <p:spPr>
            <a:xfrm>
              <a:off x="4529048" y="5759317"/>
              <a:ext cx="609251" cy="470033"/>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ttangolo 10"/>
            <p:cNvSpPr/>
            <p:nvPr/>
          </p:nvSpPr>
          <p:spPr>
            <a:xfrm>
              <a:off x="876816" y="5759316"/>
              <a:ext cx="685284" cy="470033"/>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9063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74255" y="-48126"/>
            <a:ext cx="6785930" cy="984229"/>
          </a:xfrm>
        </p:spPr>
        <p:txBody>
          <a:bodyPr>
            <a:normAutofit/>
          </a:bodyPr>
          <a:lstStyle/>
          <a:p>
            <a:pPr algn="ctr"/>
            <a:r>
              <a:rPr lang="it-IT" sz="4400" dirty="0" err="1"/>
              <a:t>Interoperability</a:t>
            </a:r>
            <a:r>
              <a:rPr lang="it-IT" sz="4400" dirty="0"/>
              <a:t> </a:t>
            </a:r>
            <a:r>
              <a:rPr lang="it-IT" sz="4400" dirty="0" err="1"/>
              <a:t>Mechanisms</a:t>
            </a:r>
            <a:endParaRPr lang="it-IT" sz="4400" dirty="0"/>
          </a:p>
        </p:txBody>
      </p:sp>
      <p:graphicFrame>
        <p:nvGraphicFramePr>
          <p:cNvPr id="5" name="Tabella 4"/>
          <p:cNvGraphicFramePr>
            <a:graphicFrameLocks noGrp="1"/>
          </p:cNvGraphicFramePr>
          <p:nvPr>
            <p:extLst>
              <p:ext uri="{D42A27DB-BD31-4B8C-83A1-F6EECF244321}">
                <p14:modId xmlns:p14="http://schemas.microsoft.com/office/powerpoint/2010/main" val="1073039013"/>
              </p:ext>
            </p:extLst>
          </p:nvPr>
        </p:nvGraphicFramePr>
        <p:xfrm>
          <a:off x="840509" y="1057297"/>
          <a:ext cx="11041097" cy="5265903"/>
        </p:xfrm>
        <a:graphic>
          <a:graphicData uri="http://schemas.openxmlformats.org/drawingml/2006/table">
            <a:tbl>
              <a:tblPr firstRow="1" firstCol="1" bandRow="1"/>
              <a:tblGrid>
                <a:gridCol w="1930997">
                  <a:extLst>
                    <a:ext uri="{9D8B030D-6E8A-4147-A177-3AD203B41FA5}">
                      <a16:colId xmlns:a16="http://schemas.microsoft.com/office/drawing/2014/main" val="20000"/>
                    </a:ext>
                  </a:extLst>
                </a:gridCol>
                <a:gridCol w="3840764">
                  <a:extLst>
                    <a:ext uri="{9D8B030D-6E8A-4147-A177-3AD203B41FA5}">
                      <a16:colId xmlns:a16="http://schemas.microsoft.com/office/drawing/2014/main" val="20001"/>
                    </a:ext>
                  </a:extLst>
                </a:gridCol>
                <a:gridCol w="3357220">
                  <a:extLst>
                    <a:ext uri="{9D8B030D-6E8A-4147-A177-3AD203B41FA5}">
                      <a16:colId xmlns:a16="http://schemas.microsoft.com/office/drawing/2014/main" val="1128495347"/>
                    </a:ext>
                  </a:extLst>
                </a:gridCol>
                <a:gridCol w="1912116">
                  <a:extLst>
                    <a:ext uri="{9D8B030D-6E8A-4147-A177-3AD203B41FA5}">
                      <a16:colId xmlns:a16="http://schemas.microsoft.com/office/drawing/2014/main" val="20002"/>
                    </a:ext>
                  </a:extLst>
                </a:gridCol>
              </a:tblGrid>
              <a:tr h="494603">
                <a:tc>
                  <a:txBody>
                    <a:bodyPr/>
                    <a:lstStyle/>
                    <a:p>
                      <a:pPr marL="0" algn="ctr">
                        <a:spcAft>
                          <a:spcPts val="1200"/>
                        </a:spcAft>
                      </a:pPr>
                      <a:r>
                        <a:rPr lang="en-US" sz="1600" b="1" dirty="0">
                          <a:effectLst/>
                          <a:latin typeface="Calibri" charset="0"/>
                          <a:ea typeface="Calibri" charset="0"/>
                          <a:cs typeface="Times New Roman" charset="0"/>
                        </a:rPr>
                        <a:t>Interoperability Point</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6E6"/>
                    </a:solidFill>
                  </a:tcPr>
                </a:tc>
                <a:tc>
                  <a:txBody>
                    <a:bodyPr/>
                    <a:lstStyle/>
                    <a:p>
                      <a:pPr marL="0" algn="ctr">
                        <a:spcAft>
                          <a:spcPts val="1200"/>
                        </a:spcAft>
                      </a:pPr>
                      <a:r>
                        <a:rPr lang="en-US" sz="1600" b="1" dirty="0">
                          <a:effectLst/>
                          <a:latin typeface="Calibri" charset="0"/>
                          <a:ea typeface="Calibri" charset="0"/>
                          <a:cs typeface="Times New Roman" charset="0"/>
                        </a:rPr>
                        <a:t>Description</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6E6"/>
                    </a:solidFill>
                  </a:tcPr>
                </a:tc>
                <a:tc>
                  <a:txBody>
                    <a:bodyPr/>
                    <a:lstStyle/>
                    <a:p>
                      <a:pPr marL="0" algn="ctr">
                        <a:spcAft>
                          <a:spcPts val="1200"/>
                        </a:spcAft>
                      </a:pPr>
                      <a:r>
                        <a:rPr lang="it-IT" sz="1600" b="1" dirty="0" err="1">
                          <a:effectLst/>
                          <a:latin typeface="Calibri" charset="0"/>
                          <a:ea typeface="Calibri" charset="0"/>
                          <a:cs typeface="Times New Roman" charset="0"/>
                        </a:rPr>
                        <a:t>Specification</a:t>
                      </a:r>
                      <a:r>
                        <a:rPr lang="it-IT" sz="1600" b="1" dirty="0">
                          <a:effectLst/>
                          <a:latin typeface="Calibri" charset="0"/>
                          <a:ea typeface="Calibri" charset="0"/>
                          <a:cs typeface="Times New Roman" charset="0"/>
                        </a:rPr>
                        <a:t> </a:t>
                      </a:r>
                      <a:r>
                        <a:rPr lang="it-IT" sz="1600" b="1" dirty="0" err="1">
                          <a:effectLst/>
                          <a:latin typeface="Calibri" charset="0"/>
                          <a:ea typeface="Calibri" charset="0"/>
                          <a:cs typeface="Times New Roman" charset="0"/>
                        </a:rPr>
                        <a:t>document</a:t>
                      </a:r>
                      <a:br>
                        <a:rPr lang="it-IT" sz="1600" b="1" dirty="0">
                          <a:effectLst/>
                          <a:latin typeface="Calibri" charset="0"/>
                          <a:ea typeface="Calibri" charset="0"/>
                          <a:cs typeface="Times New Roman" charset="0"/>
                        </a:rPr>
                      </a:br>
                      <a:r>
                        <a:rPr lang="it-IT" sz="1600" b="0" dirty="0">
                          <a:effectLst/>
                          <a:latin typeface="Calibri" charset="0"/>
                          <a:ea typeface="Calibri" charset="0"/>
                          <a:cs typeface="Times New Roman" charset="0"/>
                        </a:rPr>
                        <a:t>(</a:t>
                      </a:r>
                      <a:r>
                        <a:rPr lang="it-IT" sz="1600" b="0" dirty="0" err="1">
                          <a:effectLst/>
                          <a:latin typeface="Calibri" charset="0"/>
                          <a:ea typeface="Calibri" charset="0"/>
                          <a:cs typeface="Times New Roman" charset="0"/>
                          <a:hlinkClick r:id="rId2"/>
                        </a:rPr>
                        <a:t>synchronicity-iot.eu</a:t>
                      </a:r>
                      <a:r>
                        <a:rPr lang="it-IT" sz="1600" b="0" dirty="0">
                          <a:effectLst/>
                          <a:latin typeface="Calibri" charset="0"/>
                          <a:ea typeface="Calibri" charset="0"/>
                          <a:cs typeface="Times New Roman" charset="0"/>
                          <a:hlinkClick r:id="rId2"/>
                        </a:rPr>
                        <a:t>/</a:t>
                      </a:r>
                      <a:r>
                        <a:rPr lang="it-IT" sz="1600" b="0" dirty="0" err="1">
                          <a:effectLst/>
                          <a:latin typeface="Calibri" charset="0"/>
                          <a:ea typeface="Calibri" charset="0"/>
                          <a:cs typeface="Times New Roman" charset="0"/>
                          <a:hlinkClick r:id="rId2"/>
                        </a:rPr>
                        <a:t>about</a:t>
                      </a:r>
                      <a:r>
                        <a:rPr lang="it-IT" sz="1600" b="0" dirty="0">
                          <a:effectLst/>
                          <a:latin typeface="Calibri" charset="0"/>
                          <a:ea typeface="Calibri" charset="0"/>
                          <a:cs typeface="Times New Roman" charset="0"/>
                        </a:rPr>
                        <a:t>)</a:t>
                      </a: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6E6"/>
                    </a:solidFill>
                  </a:tcPr>
                </a:tc>
                <a:tc>
                  <a:txBody>
                    <a:bodyPr/>
                    <a:lstStyle/>
                    <a:p>
                      <a:pPr marL="0" algn="ctr">
                        <a:spcAft>
                          <a:spcPts val="1200"/>
                        </a:spcAft>
                      </a:pPr>
                      <a:r>
                        <a:rPr lang="en-US" sz="1600" b="1" dirty="0">
                          <a:effectLst/>
                          <a:latin typeface="Calibri" charset="0"/>
                          <a:ea typeface="Calibri" charset="0"/>
                          <a:cs typeface="Times New Roman" charset="0"/>
                        </a:rPr>
                        <a:t>Related Standards [and Baselines]</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746058">
                <a:tc>
                  <a:txBody>
                    <a:bodyPr/>
                    <a:lstStyle/>
                    <a:p>
                      <a:pPr marL="0" algn="l">
                        <a:spcAft>
                          <a:spcPts val="1200"/>
                        </a:spcAft>
                      </a:pPr>
                      <a:r>
                        <a:rPr lang="en-US" sz="1600" b="1" dirty="0">
                          <a:effectLst/>
                          <a:latin typeface="Calibri" charset="0"/>
                          <a:ea typeface="Calibri" charset="0"/>
                          <a:cs typeface="Times New Roman" charset="0"/>
                        </a:rPr>
                        <a:t>Context Management API</a:t>
                      </a:r>
                      <a:endParaRPr lang="it-IT" sz="1600" b="1" dirty="0">
                        <a:effectLst/>
                        <a:latin typeface="Calibri" charset="0"/>
                        <a:ea typeface="Calibri" charset="0"/>
                        <a:cs typeface="Times New Roman" charset="0"/>
                      </a:endParaRPr>
                    </a:p>
                  </a:txBody>
                  <a:tcPr marL="68465" marR="68465"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This</a:t>
                      </a:r>
                      <a:r>
                        <a:rPr lang="en-US" sz="1600" baseline="0" dirty="0">
                          <a:effectLst/>
                          <a:latin typeface="Calibri" charset="0"/>
                          <a:ea typeface="Calibri" charset="0"/>
                          <a:cs typeface="Times New Roman" charset="0"/>
                        </a:rPr>
                        <a:t> </a:t>
                      </a:r>
                      <a:r>
                        <a:rPr lang="en-US" sz="1600" dirty="0">
                          <a:effectLst/>
                          <a:latin typeface="Calibri" charset="0"/>
                          <a:ea typeface="Calibri" charset="0"/>
                          <a:cs typeface="Times New Roman" charset="0"/>
                        </a:rPr>
                        <a:t>API allow to access to real-time context information from the different cities.</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effectLst/>
                          <a:latin typeface="Calibri" charset="0"/>
                          <a:ea typeface="Calibri" charset="0"/>
                          <a:cs typeface="Times New Roman" charset="0"/>
                        </a:rPr>
                        <a:t>Reference Architecture for IoT </a:t>
                      </a:r>
                      <a:r>
                        <a:rPr lang="it-IT" sz="1600" dirty="0" err="1">
                          <a:effectLst/>
                          <a:latin typeface="Calibri" charset="0"/>
                          <a:ea typeface="Calibri" charset="0"/>
                          <a:cs typeface="Times New Roman" charset="0"/>
                        </a:rPr>
                        <a:t>Enabled</a:t>
                      </a:r>
                      <a:r>
                        <a:rPr lang="it-IT" sz="1600" dirty="0">
                          <a:effectLst/>
                          <a:latin typeface="Calibri" charset="0"/>
                          <a:ea typeface="Calibri" charset="0"/>
                          <a:cs typeface="Times New Roman" charset="0"/>
                        </a:rPr>
                        <a:t> Smart </a:t>
                      </a:r>
                      <a:r>
                        <a:rPr lang="it-IT" sz="1600" dirty="0" err="1">
                          <a:effectLst/>
                          <a:latin typeface="Calibri" charset="0"/>
                          <a:ea typeface="Calibri" charset="0"/>
                          <a:cs typeface="Times New Roman" charset="0"/>
                        </a:rPr>
                        <a:t>Cities</a:t>
                      </a:r>
                      <a:r>
                        <a:rPr lang="it-IT" sz="1600" dirty="0">
                          <a:effectLst/>
                          <a:latin typeface="Calibri" charset="0"/>
                          <a:ea typeface="Calibri" charset="0"/>
                          <a:cs typeface="Times New Roman" charset="0"/>
                        </a:rPr>
                        <a:t> (D2.10)</a:t>
                      </a: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ETSI NGSI-LD prelim API, OMA</a:t>
                      </a:r>
                      <a:r>
                        <a:rPr lang="en-US" sz="1600" baseline="0" dirty="0">
                          <a:effectLst/>
                          <a:latin typeface="Calibri" charset="0"/>
                          <a:ea typeface="Calibri" charset="0"/>
                          <a:cs typeface="Times New Roman" charset="0"/>
                        </a:rPr>
                        <a:t> NGSI, </a:t>
                      </a:r>
                      <a:r>
                        <a:rPr lang="en-US" sz="1600" dirty="0">
                          <a:effectLst/>
                          <a:latin typeface="Calibri" charset="0"/>
                          <a:ea typeface="Calibri" charset="0"/>
                          <a:cs typeface="Times New Roman" charset="0"/>
                        </a:rPr>
                        <a:t>ITU-T SG20*/FG-DPM*</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11717">
                <a:tc>
                  <a:txBody>
                    <a:bodyPr/>
                    <a:lstStyle/>
                    <a:p>
                      <a:pPr algn="l">
                        <a:spcAft>
                          <a:spcPts val="0"/>
                        </a:spcAft>
                      </a:pPr>
                      <a:r>
                        <a:rPr lang="en-US" sz="1600" b="1" dirty="0">
                          <a:effectLst/>
                          <a:latin typeface="Calibri" charset="0"/>
                          <a:ea typeface="Calibri" charset="0"/>
                          <a:cs typeface="Times New Roman" charset="0"/>
                        </a:rPr>
                        <a:t>Shared data models</a:t>
                      </a:r>
                      <a:endParaRPr lang="it-IT" sz="1600" b="1" dirty="0">
                        <a:effectLst/>
                        <a:latin typeface="Calibri" charset="0"/>
                        <a:ea typeface="Calibri" charset="0"/>
                        <a:cs typeface="Times New Roman" charset="0"/>
                      </a:endParaRPr>
                    </a:p>
                  </a:txBody>
                  <a:tcPr marL="68465" marR="68465"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600" dirty="0">
                          <a:effectLst/>
                          <a:latin typeface="Calibri" charset="0"/>
                          <a:ea typeface="Calibri" charset="0"/>
                          <a:cs typeface="Times New Roman" charset="0"/>
                        </a:rPr>
                        <a:t>Guidelines and catalogue of common data models in different verticals to enable interoperability for applications and systems among different cities </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err="1">
                          <a:effectLst/>
                          <a:latin typeface="Calibri" charset="0"/>
                          <a:ea typeface="Calibri" charset="0"/>
                          <a:cs typeface="Times New Roman" charset="0"/>
                        </a:rPr>
                        <a:t>Guidelines</a:t>
                      </a:r>
                      <a:r>
                        <a:rPr lang="it-IT" sz="1600" dirty="0">
                          <a:effectLst/>
                          <a:latin typeface="Calibri" charset="0"/>
                          <a:ea typeface="Calibri" charset="0"/>
                          <a:cs typeface="Times New Roman" charset="0"/>
                        </a:rPr>
                        <a:t> for the </a:t>
                      </a:r>
                      <a:r>
                        <a:rPr lang="it-IT" sz="1600" dirty="0" err="1">
                          <a:effectLst/>
                          <a:latin typeface="Calibri" charset="0"/>
                          <a:ea typeface="Calibri" charset="0"/>
                          <a:cs typeface="Times New Roman" charset="0"/>
                        </a:rPr>
                        <a:t>definition</a:t>
                      </a:r>
                      <a:r>
                        <a:rPr lang="it-IT" sz="1600" dirty="0">
                          <a:effectLst/>
                          <a:latin typeface="Calibri" charset="0"/>
                          <a:ea typeface="Calibri" charset="0"/>
                          <a:cs typeface="Times New Roman" charset="0"/>
                        </a:rPr>
                        <a:t> of OASC </a:t>
                      </a:r>
                      <a:r>
                        <a:rPr lang="it-IT" sz="1600" dirty="0" err="1">
                          <a:effectLst/>
                          <a:latin typeface="Calibri" charset="0"/>
                          <a:ea typeface="Calibri" charset="0"/>
                          <a:cs typeface="Times New Roman" charset="0"/>
                        </a:rPr>
                        <a:t>Shared</a:t>
                      </a:r>
                      <a:r>
                        <a:rPr lang="it-IT" sz="1600" dirty="0">
                          <a:effectLst/>
                          <a:latin typeface="Calibri" charset="0"/>
                          <a:ea typeface="Calibri" charset="0"/>
                          <a:cs typeface="Times New Roman" charset="0"/>
                        </a:rPr>
                        <a:t> Data </a:t>
                      </a:r>
                      <a:r>
                        <a:rPr lang="it-IT" sz="1600" dirty="0" err="1">
                          <a:effectLst/>
                          <a:latin typeface="Calibri" charset="0"/>
                          <a:ea typeface="Calibri" charset="0"/>
                          <a:cs typeface="Times New Roman" charset="0"/>
                        </a:rPr>
                        <a:t>Models</a:t>
                      </a:r>
                      <a:r>
                        <a:rPr lang="it-IT" sz="1600" dirty="0">
                          <a:effectLst/>
                          <a:latin typeface="Calibri" charset="0"/>
                          <a:ea typeface="Calibri" charset="0"/>
                          <a:cs typeface="Times New Roman" charset="0"/>
                        </a:rPr>
                        <a:t> (D2.2)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err="1">
                          <a:solidFill>
                            <a:schemeClr val="tx1"/>
                          </a:solidFill>
                          <a:effectLst/>
                          <a:latin typeface="+mn-lt"/>
                          <a:ea typeface="+mn-ea"/>
                          <a:cs typeface="+mn-cs"/>
                        </a:rPr>
                        <a:t>Catalogue</a:t>
                      </a:r>
                      <a:r>
                        <a:rPr lang="da-DK" sz="1600" kern="1200" dirty="0">
                          <a:solidFill>
                            <a:schemeClr val="tx1"/>
                          </a:solidFill>
                          <a:effectLst/>
                          <a:latin typeface="+mn-lt"/>
                          <a:ea typeface="+mn-ea"/>
                          <a:cs typeface="+mn-cs"/>
                        </a:rPr>
                        <a:t> of OASC Shared Data Models for Smart City domains (D2.3)</a:t>
                      </a:r>
                      <a:endParaRPr lang="da-DK" sz="1600" dirty="0"/>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[SynchroniCity RZ + partner data models]</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2055167"/>
                  </a:ext>
                </a:extLst>
              </a:tr>
              <a:tr h="1111717">
                <a:tc>
                  <a:txBody>
                    <a:bodyPr/>
                    <a:lstStyle/>
                    <a:p>
                      <a:pPr algn="l">
                        <a:spcAft>
                          <a:spcPts val="0"/>
                        </a:spcAft>
                      </a:pPr>
                      <a:r>
                        <a:rPr lang="en-US" sz="1600" b="1" dirty="0">
                          <a:effectLst/>
                          <a:latin typeface="Calibri" charset="0"/>
                          <a:ea typeface="Calibri" charset="0"/>
                          <a:cs typeface="Times New Roman" charset="0"/>
                        </a:rPr>
                        <a:t>Marketplace API</a:t>
                      </a:r>
                      <a:endParaRPr lang="it-IT" sz="1600" b="1" dirty="0">
                        <a:effectLst/>
                        <a:latin typeface="Calibri" charset="0"/>
                        <a:ea typeface="Calibri" charset="0"/>
                        <a:cs typeface="Times New Roman" charset="0"/>
                      </a:endParaRPr>
                    </a:p>
                  </a:txBody>
                  <a:tcPr marL="68465" marR="68465"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600" dirty="0">
                          <a:effectLst/>
                          <a:latin typeface="Calibri" charset="0"/>
                          <a:ea typeface="Calibri" charset="0"/>
                          <a:cs typeface="Times New Roman" charset="0"/>
                        </a:rPr>
                        <a:t>It exposes functionalities such as catalogue management, ordering management, revenue management, SLA, license management</a:t>
                      </a:r>
                      <a:r>
                        <a:rPr lang="en-US" sz="1600" baseline="0" dirty="0">
                          <a:effectLst/>
                          <a:latin typeface="Calibri" charset="0"/>
                          <a:ea typeface="Calibri" charset="0"/>
                          <a:cs typeface="Times New Roman" charset="0"/>
                        </a:rPr>
                        <a:t> etc.</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tx1"/>
                          </a:solidFill>
                          <a:effectLst/>
                          <a:latin typeface="+mn-lt"/>
                          <a:ea typeface="+mn-ea"/>
                          <a:cs typeface="+mn-cs"/>
                        </a:rPr>
                        <a:t>Basic Data Marketplace </a:t>
                      </a:r>
                      <a:r>
                        <a:rPr lang="da-DK" sz="1600" kern="1200" dirty="0" err="1">
                          <a:solidFill>
                            <a:schemeClr val="tx1"/>
                          </a:solidFill>
                          <a:effectLst/>
                          <a:latin typeface="+mn-lt"/>
                          <a:ea typeface="+mn-ea"/>
                          <a:cs typeface="+mn-cs"/>
                        </a:rPr>
                        <a:t>Enablers</a:t>
                      </a:r>
                      <a:r>
                        <a:rPr lang="da-DK" sz="1600" kern="1200" dirty="0">
                          <a:solidFill>
                            <a:schemeClr val="tx1"/>
                          </a:solidFill>
                          <a:effectLst/>
                          <a:latin typeface="+mn-lt"/>
                          <a:ea typeface="+mn-ea"/>
                          <a:cs typeface="+mn-cs"/>
                        </a:rPr>
                        <a:t> (D2.4)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tx1"/>
                          </a:solidFill>
                          <a:effectLst/>
                          <a:latin typeface="+mn-lt"/>
                          <a:ea typeface="+mn-ea"/>
                          <a:cs typeface="+mn-cs"/>
                        </a:rPr>
                        <a:t>Guidelines for the integration of IoT </a:t>
                      </a:r>
                      <a:r>
                        <a:rPr lang="da-DK" sz="1600" kern="1200" dirty="0" err="1">
                          <a:solidFill>
                            <a:schemeClr val="tx1"/>
                          </a:solidFill>
                          <a:effectLst/>
                          <a:latin typeface="+mn-lt"/>
                          <a:ea typeface="+mn-ea"/>
                          <a:cs typeface="+mn-cs"/>
                        </a:rPr>
                        <a:t>devices</a:t>
                      </a:r>
                      <a:r>
                        <a:rPr lang="da-DK" sz="1600" kern="1200" dirty="0">
                          <a:solidFill>
                            <a:schemeClr val="tx1"/>
                          </a:solidFill>
                          <a:effectLst/>
                          <a:latin typeface="+mn-lt"/>
                          <a:ea typeface="+mn-ea"/>
                          <a:cs typeface="+mn-cs"/>
                        </a:rPr>
                        <a:t> in OASC </a:t>
                      </a:r>
                      <a:r>
                        <a:rPr lang="da-DK" sz="1600" kern="1200" dirty="0" err="1">
                          <a:solidFill>
                            <a:schemeClr val="tx1"/>
                          </a:solidFill>
                          <a:effectLst/>
                          <a:latin typeface="+mn-lt"/>
                          <a:ea typeface="+mn-ea"/>
                          <a:cs typeface="+mn-cs"/>
                        </a:rPr>
                        <a:t>compliant</a:t>
                      </a:r>
                      <a:r>
                        <a:rPr lang="da-DK" sz="1600" kern="1200" dirty="0">
                          <a:solidFill>
                            <a:schemeClr val="tx1"/>
                          </a:solidFill>
                          <a:effectLst/>
                          <a:latin typeface="+mn-lt"/>
                          <a:ea typeface="+mn-ea"/>
                          <a:cs typeface="+mn-cs"/>
                        </a:rPr>
                        <a:t> platforms (D2.6)</a:t>
                      </a:r>
                      <a:endParaRPr lang="da-DK" sz="1600" dirty="0"/>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[TM Forum API]</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8395406"/>
                  </a:ext>
                </a:extLst>
              </a:tr>
              <a:tr h="667030">
                <a:tc>
                  <a:txBody>
                    <a:bodyPr/>
                    <a:lstStyle/>
                    <a:p>
                      <a:pPr algn="l">
                        <a:spcAft>
                          <a:spcPts val="0"/>
                        </a:spcAft>
                      </a:pPr>
                      <a:r>
                        <a:rPr lang="en-US" sz="1600" b="1" dirty="0">
                          <a:effectLst/>
                          <a:latin typeface="Calibri" charset="0"/>
                          <a:ea typeface="Calibri" charset="0"/>
                          <a:cs typeface="Times New Roman" charset="0"/>
                        </a:rPr>
                        <a:t>Security API</a:t>
                      </a:r>
                      <a:endParaRPr lang="it-IT" sz="1600" b="1" dirty="0">
                        <a:effectLst/>
                        <a:latin typeface="Calibri" charset="0"/>
                        <a:ea typeface="Calibri" charset="0"/>
                        <a:cs typeface="Times New Roman"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600" dirty="0">
                          <a:effectLst/>
                          <a:latin typeface="Calibri" charset="0"/>
                          <a:ea typeface="Calibri" charset="0"/>
                          <a:cs typeface="Times New Roman" charset="0"/>
                        </a:rPr>
                        <a:t>API to register and authenticate user and applications in order to access to the SynchroniCity-enabled services. </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effectLst/>
                          <a:latin typeface="Calibri" charset="0"/>
                          <a:ea typeface="Calibri" charset="0"/>
                          <a:cs typeface="Times New Roman" charset="0"/>
                        </a:rPr>
                        <a:t>Reference Architecture for IoT </a:t>
                      </a:r>
                      <a:r>
                        <a:rPr lang="it-IT" sz="1600" dirty="0" err="1">
                          <a:effectLst/>
                          <a:latin typeface="Calibri" charset="0"/>
                          <a:ea typeface="Calibri" charset="0"/>
                          <a:cs typeface="Times New Roman" charset="0"/>
                        </a:rPr>
                        <a:t>Enabled</a:t>
                      </a:r>
                      <a:r>
                        <a:rPr lang="it-IT" sz="1600" dirty="0">
                          <a:effectLst/>
                          <a:latin typeface="Calibri" charset="0"/>
                          <a:ea typeface="Calibri" charset="0"/>
                          <a:cs typeface="Times New Roman" charset="0"/>
                        </a:rPr>
                        <a:t> Smart </a:t>
                      </a:r>
                      <a:r>
                        <a:rPr lang="it-IT" sz="1600" dirty="0" err="1">
                          <a:effectLst/>
                          <a:latin typeface="Calibri" charset="0"/>
                          <a:ea typeface="Calibri" charset="0"/>
                          <a:cs typeface="Times New Roman" charset="0"/>
                        </a:rPr>
                        <a:t>Cities</a:t>
                      </a:r>
                      <a:r>
                        <a:rPr lang="it-IT" sz="1600" dirty="0">
                          <a:effectLst/>
                          <a:latin typeface="Calibri" charset="0"/>
                          <a:ea typeface="Calibri" charset="0"/>
                          <a:cs typeface="Times New Roman" charset="0"/>
                        </a:rPr>
                        <a:t> (D2.10)</a:t>
                      </a: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OAuth2</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1482">
                <a:tc>
                  <a:txBody>
                    <a:bodyPr/>
                    <a:lstStyle/>
                    <a:p>
                      <a:pPr algn="l">
                        <a:spcAft>
                          <a:spcPts val="0"/>
                        </a:spcAft>
                      </a:pPr>
                      <a:r>
                        <a:rPr lang="en-US" sz="1600" b="1" dirty="0">
                          <a:effectLst/>
                          <a:latin typeface="Calibri" charset="0"/>
                          <a:ea typeface="Calibri" charset="0"/>
                          <a:cs typeface="Times New Roman" charset="0"/>
                        </a:rPr>
                        <a:t>Data Storage API</a:t>
                      </a:r>
                      <a:endParaRPr lang="it-IT" sz="1600" b="1" dirty="0">
                        <a:effectLst/>
                        <a:latin typeface="Calibri" charset="0"/>
                        <a:ea typeface="Calibri" charset="0"/>
                        <a:cs typeface="Times New Roman"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600" dirty="0">
                          <a:effectLst/>
                          <a:latin typeface="Calibri" charset="0"/>
                          <a:ea typeface="Calibri" charset="0"/>
                          <a:cs typeface="Times New Roman" charset="0"/>
                        </a:rPr>
                        <a:t>This API allows to access to historical data and open data of the reference zones.</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effectLst/>
                          <a:latin typeface="Calibri" charset="0"/>
                          <a:ea typeface="Calibri" charset="0"/>
                          <a:cs typeface="Times New Roman" charset="0"/>
                        </a:rPr>
                        <a:t>Reference Architecture for IoT </a:t>
                      </a:r>
                      <a:r>
                        <a:rPr lang="it-IT" sz="1600" dirty="0" err="1">
                          <a:effectLst/>
                          <a:latin typeface="Calibri" charset="0"/>
                          <a:ea typeface="Calibri" charset="0"/>
                          <a:cs typeface="Times New Roman" charset="0"/>
                        </a:rPr>
                        <a:t>Enabled</a:t>
                      </a:r>
                      <a:r>
                        <a:rPr lang="it-IT" sz="1600" dirty="0">
                          <a:effectLst/>
                          <a:latin typeface="Calibri" charset="0"/>
                          <a:ea typeface="Calibri" charset="0"/>
                          <a:cs typeface="Times New Roman" charset="0"/>
                        </a:rPr>
                        <a:t> Smart </a:t>
                      </a:r>
                      <a:r>
                        <a:rPr lang="it-IT" sz="1600" dirty="0" err="1">
                          <a:effectLst/>
                          <a:latin typeface="Calibri" charset="0"/>
                          <a:ea typeface="Calibri" charset="0"/>
                          <a:cs typeface="Times New Roman" charset="0"/>
                        </a:rPr>
                        <a:t>Cities</a:t>
                      </a:r>
                      <a:r>
                        <a:rPr lang="it-IT" sz="1600" dirty="0">
                          <a:effectLst/>
                          <a:latin typeface="Calibri" charset="0"/>
                          <a:ea typeface="Calibri" charset="0"/>
                          <a:cs typeface="Times New Roman" charset="0"/>
                        </a:rPr>
                        <a:t> (D2.10)</a:t>
                      </a: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a:spcAft>
                          <a:spcPts val="0"/>
                        </a:spcAft>
                      </a:pPr>
                      <a:r>
                        <a:rPr lang="en-US" sz="1600" dirty="0">
                          <a:effectLst/>
                          <a:latin typeface="Calibri" charset="0"/>
                          <a:ea typeface="Calibri" charset="0"/>
                          <a:cs typeface="Times New Roman" charset="0"/>
                        </a:rPr>
                        <a:t>ETSI NGSI-LD,</a:t>
                      </a:r>
                      <a:endParaRPr lang="it-IT" sz="1600" dirty="0">
                        <a:effectLst/>
                        <a:latin typeface="Calibri" charset="0"/>
                        <a:ea typeface="Calibri" charset="0"/>
                        <a:cs typeface="Times New Roman" charset="0"/>
                      </a:endParaRPr>
                    </a:p>
                    <a:p>
                      <a:pPr marL="0" algn="l">
                        <a:spcAft>
                          <a:spcPts val="0"/>
                        </a:spcAft>
                      </a:pPr>
                      <a:r>
                        <a:rPr lang="en-US" sz="1600" dirty="0">
                          <a:effectLst/>
                          <a:latin typeface="Calibri" charset="0"/>
                          <a:ea typeface="Calibri" charset="0"/>
                          <a:cs typeface="Times New Roman" charset="0"/>
                        </a:rPr>
                        <a:t>DCAT-AP [CKAN]</a:t>
                      </a:r>
                      <a:endParaRPr lang="it-IT" sz="1600" dirty="0">
                        <a:effectLst/>
                        <a:latin typeface="Calibri" charset="0"/>
                        <a:ea typeface="Calibri" charset="0"/>
                        <a:cs typeface="Times New Roman"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7003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2038" y="-1193800"/>
            <a:ext cx="8108905" cy="2387600"/>
          </a:xfrm>
        </p:spPr>
        <p:txBody>
          <a:bodyPr>
            <a:normAutofit/>
          </a:bodyPr>
          <a:lstStyle/>
          <a:p>
            <a:pPr algn="ctr"/>
            <a:r>
              <a:rPr lang="it-IT" sz="4400" dirty="0" err="1"/>
              <a:t>Emerging</a:t>
            </a:r>
            <a:r>
              <a:rPr lang="it-IT" sz="4400" dirty="0"/>
              <a:t> Cross-Domain </a:t>
            </a:r>
            <a:r>
              <a:rPr lang="it-IT" sz="4400" dirty="0" err="1"/>
              <a:t>Standards</a:t>
            </a:r>
            <a:endParaRPr lang="it-IT" sz="4400" dirty="0"/>
          </a:p>
        </p:txBody>
      </p:sp>
      <p:sp>
        <p:nvSpPr>
          <p:cNvPr id="5" name="Rettangolo 4"/>
          <p:cNvSpPr/>
          <p:nvPr/>
        </p:nvSpPr>
        <p:spPr>
          <a:xfrm>
            <a:off x="903906" y="1398337"/>
            <a:ext cx="10527632" cy="4893647"/>
          </a:xfrm>
          <a:prstGeom prst="rect">
            <a:avLst/>
          </a:prstGeom>
        </p:spPr>
        <p:txBody>
          <a:bodyPr wrap="square">
            <a:spAutoFit/>
          </a:bodyPr>
          <a:lstStyle/>
          <a:p>
            <a:pPr marL="285750" indent="-285750">
              <a:buFont typeface="Arial" charset="0"/>
              <a:buChar char="•"/>
              <a:defRPr/>
            </a:pPr>
            <a:r>
              <a:rPr lang="en-GB" sz="2400" dirty="0">
                <a:solidFill>
                  <a:prstClr val="black"/>
                </a:solidFill>
              </a:rPr>
              <a:t>ETSI ISG Context Information Management</a:t>
            </a:r>
          </a:p>
          <a:p>
            <a:pPr marL="742950" lvl="1" indent="-285750">
              <a:buFont typeface="Arial" charset="0"/>
              <a:buChar char="•"/>
              <a:defRPr/>
            </a:pPr>
            <a:r>
              <a:rPr lang="en-GB" sz="2400" dirty="0">
                <a:solidFill>
                  <a:prstClr val="black"/>
                </a:solidFill>
              </a:rPr>
              <a:t>NGSI-LD (GS CIM 004 </a:t>
            </a:r>
            <a:r>
              <a:rPr lang="en-GB" sz="2400" dirty="0" err="1">
                <a:solidFill>
                  <a:prstClr val="black"/>
                </a:solidFill>
              </a:rPr>
              <a:t>prelimAPI</a:t>
            </a:r>
            <a:r>
              <a:rPr lang="en-GB" sz="2400" dirty="0">
                <a:solidFill>
                  <a:prstClr val="black"/>
                </a:solidFill>
              </a:rPr>
              <a:t>)</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GB" sz="2400" dirty="0">
              <a:solidFill>
                <a:prstClr val="black"/>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ITU-T SG20 (IoT and Smart Cities &amp; Communities)</a:t>
            </a:r>
          </a:p>
          <a:p>
            <a:pPr marL="742950" lvl="1" indent="-285750">
              <a:buFont typeface="Arial" charset="0"/>
              <a:buChar char="•"/>
              <a:defRPr/>
            </a:pPr>
            <a:r>
              <a:rPr lang="en-GB" sz="2400" dirty="0">
                <a:solidFill>
                  <a:prstClr val="black"/>
                </a:solidFill>
                <a:latin typeface="Calibri"/>
              </a:rPr>
              <a:t>Work item: Open APIs for smart cities</a:t>
            </a:r>
          </a:p>
          <a:p>
            <a:pPr marL="742950" lvl="1" indent="-285750">
              <a:buFont typeface="Arial" charset="0"/>
              <a:buChar char="•"/>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charset="0"/>
              <a:buChar char="•"/>
              <a:defRPr/>
            </a:pPr>
            <a:r>
              <a:rPr lang="en-GB" sz="2400" dirty="0">
                <a:solidFill>
                  <a:prstClr val="black"/>
                </a:solidFill>
                <a:latin typeface="Calibri"/>
              </a:rPr>
              <a:t>ITU-T FG-DPM (Data Processing and Management to support IoT and Smart Cities &amp; Communities)</a:t>
            </a:r>
          </a:p>
          <a:p>
            <a:pPr marL="742950" lvl="1" indent="-285750">
              <a:buFont typeface="Arial" charset="0"/>
              <a:buChar char="•"/>
              <a:defRPr/>
            </a:pPr>
            <a:r>
              <a:rPr lang="en-GB" sz="2400" dirty="0">
                <a:solidFill>
                  <a:prstClr val="black"/>
                </a:solidFill>
                <a:latin typeface="Calibri"/>
              </a:rPr>
              <a:t>WG1</a:t>
            </a:r>
            <a:r>
              <a:rPr lang="en-GB" sz="2400" dirty="0">
                <a:solidFill>
                  <a:prstClr val="black"/>
                </a:solidFill>
              </a:rPr>
              <a:t>: Use Cases, Requirements and Applications/Services </a:t>
            </a:r>
            <a:r>
              <a:rPr lang="en-GB" sz="2400" dirty="0">
                <a:solidFill>
                  <a:prstClr val="black"/>
                </a:solidFill>
                <a:sym typeface="Wingdings" pitchFamily="2" charset="2"/>
              </a:rPr>
              <a:t> cross-domain</a:t>
            </a:r>
            <a:endParaRPr lang="en-GB" sz="2400" dirty="0">
              <a:solidFill>
                <a:prstClr val="black"/>
              </a:solidFill>
              <a:latin typeface="Calibri"/>
            </a:endParaRPr>
          </a:p>
          <a:p>
            <a:pPr marL="742950" lvl="1" indent="-285750">
              <a:buFont typeface="Arial" charset="0"/>
              <a:buChar char="•"/>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WG2: </a:t>
            </a:r>
            <a:r>
              <a:rPr lang="en-GB" sz="2400" dirty="0">
                <a:solidFill>
                  <a:prstClr val="black"/>
                </a:solidFill>
              </a:rPr>
              <a:t>Framework, Architectures and Core Components​</a:t>
            </a:r>
          </a:p>
          <a:p>
            <a:pPr marL="742950" lvl="1" indent="-285750">
              <a:buFont typeface="Arial" charset="0"/>
              <a:buChar char="•"/>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WG3: </a:t>
            </a:r>
            <a:r>
              <a:rPr lang="en-GB" sz="2400" dirty="0">
                <a:solidFill>
                  <a:prstClr val="black"/>
                </a:solidFill>
              </a:rPr>
              <a:t>Data sharing, Interoperability and Blockchain</a:t>
            </a:r>
          </a:p>
          <a:p>
            <a:pPr marL="742950" lvl="1" indent="-285750">
              <a:buFont typeface="Arial" charset="0"/>
              <a:buChar char="•"/>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WG4: </a:t>
            </a:r>
            <a:r>
              <a:rPr lang="en-GB" sz="2400" dirty="0">
                <a:solidFill>
                  <a:prstClr val="black"/>
                </a:solidFill>
              </a:rPr>
              <a:t>Security, Privacy and Trust including Governance</a:t>
            </a:r>
          </a:p>
          <a:p>
            <a:pPr marL="742950" lvl="1" indent="-285750">
              <a:buFont typeface="Arial" charset="0"/>
              <a:buChar char="•"/>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WG5: </a:t>
            </a:r>
            <a:r>
              <a:rPr lang="en-GB" sz="2400" dirty="0">
                <a:solidFill>
                  <a:prstClr val="black"/>
                </a:solidFill>
              </a:rPr>
              <a:t>Data Economy, commercialization, and monetization</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894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95048" y="-1193800"/>
            <a:ext cx="9144000" cy="2387600"/>
          </a:xfrm>
        </p:spPr>
        <p:txBody>
          <a:bodyPr/>
          <a:lstStyle/>
          <a:p>
            <a:pPr algn="ctr"/>
            <a:r>
              <a:rPr lang="it-IT" dirty="0"/>
              <a:t>Reference </a:t>
            </a:r>
            <a:r>
              <a:rPr lang="it-IT" dirty="0" err="1"/>
              <a:t>Implementation</a:t>
            </a:r>
            <a:endParaRPr lang="it-IT" dirty="0"/>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048" y="840261"/>
            <a:ext cx="5013541" cy="5482287"/>
          </a:xfrm>
          <a:prstGeom prst="rect">
            <a:avLst/>
          </a:prstGeom>
        </p:spPr>
      </p:pic>
      <p:sp>
        <p:nvSpPr>
          <p:cNvPr id="5" name="Rettangolo 4"/>
          <p:cNvSpPr/>
          <p:nvPr/>
        </p:nvSpPr>
        <p:spPr>
          <a:xfrm>
            <a:off x="6030329" y="1305790"/>
            <a:ext cx="5834130" cy="501675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SynchroniCity provides reference implementation components ready to be used by a city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Some of the proposed reference components are based on FIWARE ecosystem but this doesn't preclude the integration of the city through any other technology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integration is API based implementing lightweight adapters among the existing platform interfaces and the SynchroniCity ones.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Cities are able to choose to install some of the proposed components in their local premises or to use them in “as-a-service” mode using specific cloud instances</a:t>
            </a:r>
          </a:p>
        </p:txBody>
      </p:sp>
    </p:spTree>
    <p:extLst>
      <p:ext uri="{BB962C8B-B14F-4D97-AF65-F5344CB8AC3E}">
        <p14:creationId xmlns:p14="http://schemas.microsoft.com/office/powerpoint/2010/main" val="1618442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34470" y="242687"/>
            <a:ext cx="8580582" cy="984229"/>
          </a:xfrm>
        </p:spPr>
        <p:txBody>
          <a:bodyPr>
            <a:noAutofit/>
          </a:bodyPr>
          <a:lstStyle/>
          <a:p>
            <a:pPr algn="ctr"/>
            <a:r>
              <a:rPr lang="it-IT" sz="3200" dirty="0"/>
              <a:t>Using the SynchroniCity Framework</a:t>
            </a:r>
            <a:br>
              <a:rPr lang="it-IT" sz="3200" dirty="0"/>
            </a:br>
            <a:r>
              <a:rPr lang="it-IT" sz="3200" dirty="0"/>
              <a:t>for </a:t>
            </a:r>
            <a:r>
              <a:rPr lang="it-IT" sz="3200" dirty="0" err="1"/>
              <a:t>standards-based</a:t>
            </a:r>
            <a:r>
              <a:rPr lang="it-IT" sz="3200" dirty="0"/>
              <a:t> </a:t>
            </a:r>
            <a:r>
              <a:rPr lang="it-IT" sz="3200" dirty="0" err="1"/>
              <a:t>innovation</a:t>
            </a:r>
            <a:r>
              <a:rPr lang="it-IT" sz="3200" dirty="0"/>
              <a:t> and </a:t>
            </a:r>
            <a:r>
              <a:rPr lang="it-IT" sz="3200" dirty="0" err="1"/>
              <a:t>procurement</a:t>
            </a:r>
            <a:endParaRPr lang="it-IT" sz="3200" dirty="0"/>
          </a:p>
        </p:txBody>
      </p:sp>
      <p:graphicFrame>
        <p:nvGraphicFramePr>
          <p:cNvPr id="4" name="Diagramma 3"/>
          <p:cNvGraphicFramePr/>
          <p:nvPr>
            <p:extLst/>
          </p:nvPr>
        </p:nvGraphicFramePr>
        <p:xfrm>
          <a:off x="1625081" y="1450585"/>
          <a:ext cx="9167750" cy="488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506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246D-C0A8-A543-AFA8-20C3327CF12A}"/>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67A9D880-D5C0-B043-90B9-6B0C60A8FBD7}"/>
              </a:ext>
            </a:extLst>
          </p:cNvPr>
          <p:cNvSpPr>
            <a:spLocks noGrp="1"/>
          </p:cNvSpPr>
          <p:nvPr>
            <p:ph idx="1"/>
          </p:nvPr>
        </p:nvSpPr>
        <p:spPr/>
        <p:txBody>
          <a:bodyPr/>
          <a:lstStyle/>
          <a:p>
            <a:endParaRPr lang="da-DK"/>
          </a:p>
        </p:txBody>
      </p:sp>
      <p:pic>
        <p:nvPicPr>
          <p:cNvPr id="4" name="Picture 3">
            <a:extLst>
              <a:ext uri="{FF2B5EF4-FFF2-40B4-BE49-F238E27FC236}">
                <a16:creationId xmlns:a16="http://schemas.microsoft.com/office/drawing/2014/main" id="{5F30FE7D-C77A-CD44-8010-41C6CFBEDC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4186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3857D-5D64-FF4B-84FB-7A150885EA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9094" y="1226383"/>
            <a:ext cx="9577138" cy="4716080"/>
          </a:xfrm>
          <a:prstGeom prst="rect">
            <a:avLst/>
          </a:prstGeom>
        </p:spPr>
      </p:pic>
      <p:sp>
        <p:nvSpPr>
          <p:cNvPr id="7" name="Title 1">
            <a:extLst>
              <a:ext uri="{FF2B5EF4-FFF2-40B4-BE49-F238E27FC236}">
                <a16:creationId xmlns:a16="http://schemas.microsoft.com/office/drawing/2014/main" id="{3F147AC5-78EB-4805-B6BC-9F0F9F20C10F}"/>
              </a:ext>
            </a:extLst>
          </p:cNvPr>
          <p:cNvSpPr txBox="1">
            <a:spLocks/>
          </p:cNvSpPr>
          <p:nvPr/>
        </p:nvSpPr>
        <p:spPr>
          <a:xfrm>
            <a:off x="711194" y="-74105"/>
            <a:ext cx="782028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IOT4SCC Convergence Workshop</a:t>
            </a:r>
          </a:p>
          <a:p>
            <a:r>
              <a:rPr lang="en-US" sz="4400" dirty="0"/>
              <a:t>IoT Week 2018 Bilbao June 6-7</a:t>
            </a:r>
          </a:p>
        </p:txBody>
      </p:sp>
      <p:pic>
        <p:nvPicPr>
          <p:cNvPr id="6" name="Picture 5">
            <a:extLst>
              <a:ext uri="{FF2B5EF4-FFF2-40B4-BE49-F238E27FC236}">
                <a16:creationId xmlns:a16="http://schemas.microsoft.com/office/drawing/2014/main" id="{5B8CF6F5-4170-A943-8798-DA8FC4E130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474" y="5810294"/>
            <a:ext cx="4028503" cy="1047706"/>
          </a:xfrm>
          <a:prstGeom prst="rect">
            <a:avLst/>
          </a:prstGeom>
        </p:spPr>
      </p:pic>
      <p:sp>
        <p:nvSpPr>
          <p:cNvPr id="8" name="Rectangle 7">
            <a:extLst>
              <a:ext uri="{FF2B5EF4-FFF2-40B4-BE49-F238E27FC236}">
                <a16:creationId xmlns:a16="http://schemas.microsoft.com/office/drawing/2014/main" id="{7CA7A2F7-AB7A-234A-A01C-FE5CAA91C0C6}"/>
              </a:ext>
            </a:extLst>
          </p:cNvPr>
          <p:cNvSpPr/>
          <p:nvPr/>
        </p:nvSpPr>
        <p:spPr>
          <a:xfrm>
            <a:off x="7568464" y="5926366"/>
            <a:ext cx="4572000" cy="646331"/>
          </a:xfrm>
          <a:prstGeom prst="rect">
            <a:avLst/>
          </a:prstGeom>
        </p:spPr>
        <p:txBody>
          <a:bodyPr>
            <a:spAutoFit/>
          </a:bodyPr>
          <a:lstStyle/>
          <a:p>
            <a:r>
              <a:rPr lang="da-DK" dirty="0">
                <a:hlinkClick r:id="rId4"/>
              </a:rPr>
              <a:t>http://oascities.org/iot-smart-cities-workshop-open-interoperable-standards-north-south/</a:t>
            </a:r>
            <a:endParaRPr lang="da-DK" dirty="0">
              <a:effectLst/>
            </a:endParaRPr>
          </a:p>
        </p:txBody>
      </p:sp>
    </p:spTree>
    <p:extLst>
      <p:ext uri="{BB962C8B-B14F-4D97-AF65-F5344CB8AC3E}">
        <p14:creationId xmlns:p14="http://schemas.microsoft.com/office/powerpoint/2010/main" val="2723933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BD5-440D-7B4D-84C7-7E0FCDA929E2}"/>
              </a:ext>
            </a:extLst>
          </p:cNvPr>
          <p:cNvSpPr>
            <a:spLocks noGrp="1"/>
          </p:cNvSpPr>
          <p:nvPr>
            <p:ph type="title"/>
          </p:nvPr>
        </p:nvSpPr>
        <p:spPr/>
        <p:txBody>
          <a:bodyPr/>
          <a:lstStyle/>
          <a:p>
            <a:r>
              <a:rPr lang="en-US" dirty="0"/>
              <a:t>Upcoming key events</a:t>
            </a:r>
          </a:p>
        </p:txBody>
      </p:sp>
      <p:sp>
        <p:nvSpPr>
          <p:cNvPr id="3" name="Content Placeholder 2">
            <a:extLst>
              <a:ext uri="{FF2B5EF4-FFF2-40B4-BE49-F238E27FC236}">
                <a16:creationId xmlns:a16="http://schemas.microsoft.com/office/drawing/2014/main" id="{A434F797-A79F-E242-80B7-706EF8AEB003}"/>
              </a:ext>
            </a:extLst>
          </p:cNvPr>
          <p:cNvSpPr>
            <a:spLocks noGrp="1"/>
          </p:cNvSpPr>
          <p:nvPr>
            <p:ph idx="1"/>
          </p:nvPr>
        </p:nvSpPr>
        <p:spPr>
          <a:xfrm>
            <a:off x="838200" y="1690688"/>
            <a:ext cx="10515600" cy="4351338"/>
          </a:xfrm>
        </p:spPr>
        <p:txBody>
          <a:bodyPr/>
          <a:lstStyle/>
          <a:p>
            <a:r>
              <a:rPr lang="en-US" dirty="0"/>
              <a:t>IoT Week 2018, Bilbao, June 4</a:t>
            </a:r>
            <a:r>
              <a:rPr lang="en-US" i="1" dirty="0"/>
              <a:t>-</a:t>
            </a:r>
            <a:r>
              <a:rPr lang="en-US" dirty="0"/>
              <a:t>8</a:t>
            </a:r>
          </a:p>
          <a:p>
            <a:r>
              <a:rPr lang="en-US" dirty="0"/>
              <a:t>European Week of Regions and Cities, Brussels, October 8-11</a:t>
            </a:r>
          </a:p>
          <a:p>
            <a:r>
              <a:rPr lang="en-US" dirty="0"/>
              <a:t>Smart City Expo World Congress 2018, Barcelona, November 13-15</a:t>
            </a:r>
          </a:p>
          <a:p>
            <a:r>
              <a:rPr lang="en-US" dirty="0"/>
              <a:t>Connected Smart Cities Conference 2019, Brussels, January</a:t>
            </a:r>
          </a:p>
          <a:p>
            <a:r>
              <a:rPr lang="en-US" dirty="0"/>
              <a:t>IoT Week 2019, Aarhus, June 14-17</a:t>
            </a:r>
          </a:p>
        </p:txBody>
      </p:sp>
    </p:spTree>
    <p:extLst>
      <p:ext uri="{BB962C8B-B14F-4D97-AF65-F5344CB8AC3E}">
        <p14:creationId xmlns:p14="http://schemas.microsoft.com/office/powerpoint/2010/main" val="2898089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BD5-440D-7B4D-84C7-7E0FCDA929E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434F797-A79F-E242-80B7-706EF8AEB003}"/>
              </a:ext>
            </a:extLst>
          </p:cNvPr>
          <p:cNvSpPr>
            <a:spLocks noGrp="1"/>
          </p:cNvSpPr>
          <p:nvPr>
            <p:ph idx="1"/>
          </p:nvPr>
        </p:nvSpPr>
        <p:spPr>
          <a:xfrm>
            <a:off x="838200" y="1690688"/>
            <a:ext cx="10515600" cy="4351338"/>
          </a:xfrm>
        </p:spPr>
        <p:txBody>
          <a:bodyPr/>
          <a:lstStyle/>
          <a:p>
            <a:r>
              <a:rPr lang="en-US" dirty="0"/>
              <a:t>Cross-domain concerns are becoming a priority from demand-side.</a:t>
            </a:r>
          </a:p>
          <a:p>
            <a:r>
              <a:rPr lang="en-US" dirty="0"/>
              <a:t>Only way to bridge different sectors, markets, vendors is to keep things simple and aim for a minimal common technical ground.</a:t>
            </a:r>
          </a:p>
          <a:p>
            <a:r>
              <a:rPr lang="en-US" dirty="0"/>
              <a:t>Standards-based innovation and procurement is needed.</a:t>
            </a:r>
          </a:p>
          <a:p>
            <a:r>
              <a:rPr lang="en-US" dirty="0"/>
              <a:t>Standards are emerging, need validation.</a:t>
            </a:r>
          </a:p>
          <a:p>
            <a:r>
              <a:rPr lang="en-US" dirty="0"/>
              <a:t>More convergence is needed to achieve scale.</a:t>
            </a:r>
          </a:p>
          <a:p>
            <a:r>
              <a:rPr lang="en-US" dirty="0"/>
              <a:t>Events are key, and projects are instruments, both for tech development and for capacity building.</a:t>
            </a:r>
          </a:p>
          <a:p>
            <a:r>
              <a:rPr lang="en-US" dirty="0"/>
              <a:t>Open calls are a light-weight way to be practical, agile.</a:t>
            </a:r>
          </a:p>
        </p:txBody>
      </p:sp>
    </p:spTree>
    <p:extLst>
      <p:ext uri="{BB962C8B-B14F-4D97-AF65-F5344CB8AC3E}">
        <p14:creationId xmlns:p14="http://schemas.microsoft.com/office/powerpoint/2010/main" val="253116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4324-78A2-45E3-BA52-3A7221C0CA29}"/>
              </a:ext>
            </a:extLst>
          </p:cNvPr>
          <p:cNvSpPr>
            <a:spLocks noGrp="1"/>
          </p:cNvSpPr>
          <p:nvPr>
            <p:ph type="title"/>
          </p:nvPr>
        </p:nvSpPr>
        <p:spPr>
          <a:xfrm>
            <a:off x="838200" y="-14142"/>
            <a:ext cx="10515600" cy="1325563"/>
          </a:xfrm>
        </p:spPr>
        <p:txBody>
          <a:bodyPr/>
          <a:lstStyle/>
          <a:p>
            <a:r>
              <a:rPr lang="fr-FR" dirty="0"/>
              <a:t>Data </a:t>
            </a:r>
            <a:r>
              <a:rPr lang="fr-FR" dirty="0" err="1"/>
              <a:t>driven</a:t>
            </a:r>
            <a:r>
              <a:rPr lang="fr-FR" dirty="0"/>
              <a:t> public </a:t>
            </a:r>
            <a:r>
              <a:rPr lang="fr-FR" dirty="0" err="1"/>
              <a:t>safety</a:t>
            </a:r>
            <a:r>
              <a:rPr lang="fr-FR" dirty="0"/>
              <a:t> use cases</a:t>
            </a:r>
          </a:p>
        </p:txBody>
      </p:sp>
      <p:pic>
        <p:nvPicPr>
          <p:cNvPr id="5" name="Picture 4">
            <a:extLst>
              <a:ext uri="{FF2B5EF4-FFF2-40B4-BE49-F238E27FC236}">
                <a16:creationId xmlns:a16="http://schemas.microsoft.com/office/drawing/2014/main" id="{2AD13ACC-9304-4C9D-B4F1-BFC2EFD762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863" y="1153995"/>
            <a:ext cx="6096273" cy="4945874"/>
          </a:xfrm>
          <a:prstGeom prst="rect">
            <a:avLst/>
          </a:prstGeom>
        </p:spPr>
      </p:pic>
    </p:spTree>
    <p:extLst>
      <p:ext uri="{BB962C8B-B14F-4D97-AF65-F5344CB8AC3E}">
        <p14:creationId xmlns:p14="http://schemas.microsoft.com/office/powerpoint/2010/main" val="126254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14B3-FDDD-456C-B8DD-79D53B7C2427}"/>
              </a:ext>
            </a:extLst>
          </p:cNvPr>
          <p:cNvSpPr>
            <a:spLocks noGrp="1"/>
          </p:cNvSpPr>
          <p:nvPr>
            <p:ph type="title"/>
          </p:nvPr>
        </p:nvSpPr>
        <p:spPr/>
        <p:txBody>
          <a:bodyPr/>
          <a:lstStyle/>
          <a:p>
            <a:r>
              <a:rPr lang="fr-FR" dirty="0" err="1"/>
              <a:t>Priority</a:t>
            </a:r>
            <a:r>
              <a:rPr lang="fr-FR" dirty="0"/>
              <a:t> area 1</a:t>
            </a:r>
          </a:p>
        </p:txBody>
      </p:sp>
      <p:pic>
        <p:nvPicPr>
          <p:cNvPr id="4" name="Picture 3">
            <a:extLst>
              <a:ext uri="{FF2B5EF4-FFF2-40B4-BE49-F238E27FC236}">
                <a16:creationId xmlns:a16="http://schemas.microsoft.com/office/drawing/2014/main" id="{8653F432-A794-4DAE-8665-686DF5CEA31B}"/>
              </a:ext>
            </a:extLst>
          </p:cNvPr>
          <p:cNvPicPr>
            <a:picLocks noChangeAspect="1"/>
          </p:cNvPicPr>
          <p:nvPr/>
        </p:nvPicPr>
        <p:blipFill>
          <a:blip r:embed="rId2"/>
          <a:stretch>
            <a:fillRect/>
          </a:stretch>
        </p:blipFill>
        <p:spPr>
          <a:xfrm>
            <a:off x="1685925" y="1797481"/>
            <a:ext cx="8515350" cy="3933825"/>
          </a:xfrm>
          <a:prstGeom prst="rect">
            <a:avLst/>
          </a:prstGeom>
        </p:spPr>
      </p:pic>
    </p:spTree>
    <p:extLst>
      <p:ext uri="{BB962C8B-B14F-4D97-AF65-F5344CB8AC3E}">
        <p14:creationId xmlns:p14="http://schemas.microsoft.com/office/powerpoint/2010/main" val="216827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14B3-FDDD-456C-B8DD-79D53B7C2427}"/>
              </a:ext>
            </a:extLst>
          </p:cNvPr>
          <p:cNvSpPr>
            <a:spLocks noGrp="1"/>
          </p:cNvSpPr>
          <p:nvPr>
            <p:ph type="title"/>
          </p:nvPr>
        </p:nvSpPr>
        <p:spPr/>
        <p:txBody>
          <a:bodyPr/>
          <a:lstStyle/>
          <a:p>
            <a:r>
              <a:rPr lang="fr-FR" dirty="0" err="1"/>
              <a:t>Priority</a:t>
            </a:r>
            <a:r>
              <a:rPr lang="fr-FR" dirty="0"/>
              <a:t> area 2</a:t>
            </a:r>
          </a:p>
        </p:txBody>
      </p:sp>
      <p:pic>
        <p:nvPicPr>
          <p:cNvPr id="3" name="Picture 2">
            <a:extLst>
              <a:ext uri="{FF2B5EF4-FFF2-40B4-BE49-F238E27FC236}">
                <a16:creationId xmlns:a16="http://schemas.microsoft.com/office/drawing/2014/main" id="{F6029D94-2DCC-45C0-BB5C-2504E712E1FF}"/>
              </a:ext>
            </a:extLst>
          </p:cNvPr>
          <p:cNvPicPr>
            <a:picLocks noChangeAspect="1"/>
          </p:cNvPicPr>
          <p:nvPr/>
        </p:nvPicPr>
        <p:blipFill>
          <a:blip r:embed="rId2"/>
          <a:stretch>
            <a:fillRect/>
          </a:stretch>
        </p:blipFill>
        <p:spPr>
          <a:xfrm>
            <a:off x="1952625" y="2185987"/>
            <a:ext cx="8286750" cy="2486025"/>
          </a:xfrm>
          <a:prstGeom prst="rect">
            <a:avLst/>
          </a:prstGeom>
        </p:spPr>
      </p:pic>
    </p:spTree>
    <p:extLst>
      <p:ext uri="{BB962C8B-B14F-4D97-AF65-F5344CB8AC3E}">
        <p14:creationId xmlns:p14="http://schemas.microsoft.com/office/powerpoint/2010/main" val="311774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14B3-FDDD-456C-B8DD-79D53B7C2427}"/>
              </a:ext>
            </a:extLst>
          </p:cNvPr>
          <p:cNvSpPr>
            <a:spLocks noGrp="1"/>
          </p:cNvSpPr>
          <p:nvPr>
            <p:ph type="title"/>
          </p:nvPr>
        </p:nvSpPr>
        <p:spPr/>
        <p:txBody>
          <a:bodyPr/>
          <a:lstStyle/>
          <a:p>
            <a:r>
              <a:rPr lang="fr-FR" dirty="0" err="1"/>
              <a:t>Priority</a:t>
            </a:r>
            <a:r>
              <a:rPr lang="fr-FR" dirty="0"/>
              <a:t> area 3</a:t>
            </a:r>
          </a:p>
        </p:txBody>
      </p:sp>
      <p:pic>
        <p:nvPicPr>
          <p:cNvPr id="5" name="Picture 4">
            <a:extLst>
              <a:ext uri="{FF2B5EF4-FFF2-40B4-BE49-F238E27FC236}">
                <a16:creationId xmlns:a16="http://schemas.microsoft.com/office/drawing/2014/main" id="{3EFE2B6A-5B69-4335-A389-F9964EA2F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2073" y="1431348"/>
            <a:ext cx="7734155" cy="4656188"/>
          </a:xfrm>
          <a:prstGeom prst="rect">
            <a:avLst/>
          </a:prstGeom>
        </p:spPr>
      </p:pic>
    </p:spTree>
    <p:extLst>
      <p:ext uri="{BB962C8B-B14F-4D97-AF65-F5344CB8AC3E}">
        <p14:creationId xmlns:p14="http://schemas.microsoft.com/office/powerpoint/2010/main" val="35994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4630</Words>
  <Application>Microsoft Macintosh PowerPoint</Application>
  <PresentationFormat>Widescreen</PresentationFormat>
  <Paragraphs>457</Paragraphs>
  <Slides>58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MS Mincho</vt:lpstr>
      <vt:lpstr>MS PGothic</vt:lpstr>
      <vt:lpstr>Arial</vt:lpstr>
      <vt:lpstr>Calibri</vt:lpstr>
      <vt:lpstr>Calibri Light</vt:lpstr>
      <vt:lpstr>Symbol</vt:lpstr>
      <vt:lpstr>Times New Roman</vt:lpstr>
      <vt:lpstr>Wingdings</vt:lpstr>
      <vt:lpstr>Office Theme</vt:lpstr>
      <vt:lpstr>Why commercially viable cross-domain use cases will drive innovation and horizontalization of IoT-enabled smart cities?</vt:lpstr>
      <vt:lpstr>Outline</vt:lpstr>
      <vt:lpstr>IoT-enabled smart cities, where do we stand? Read also: http://news.itu.int/iot-enabled-smart-cities-3-priority-areas-2018/</vt:lpstr>
      <vt:lpstr>IoT-enabled smart cities, where do we stand? Read also: http://news.itu.int/iot-enabled-smart-cities-3-priority-areas-2018/</vt:lpstr>
      <vt:lpstr>PowerPoint Presentation</vt:lpstr>
      <vt:lpstr>Data driven public safety use cases</vt:lpstr>
      <vt:lpstr>Priority area 1</vt:lpstr>
      <vt:lpstr>Priority area 2</vt:lpstr>
      <vt:lpstr>Priority area 3</vt:lpstr>
      <vt:lpstr>Cross application use cases</vt:lpstr>
      <vt:lpstr>Outline</vt:lpstr>
      <vt:lpstr>Motivation</vt:lpstr>
      <vt:lpstr>How to replicate Smart Cities solutions</vt:lpstr>
      <vt:lpstr>What is Cross-Domain?</vt:lpstr>
      <vt:lpstr>Examples of Cross-Domain Use Cases</vt:lpstr>
      <vt:lpstr>But which are commercially viable or economically sustainable?</vt:lpstr>
      <vt:lpstr>Best Practices: H2020 Smart City Lighthouse Projects</vt:lpstr>
      <vt:lpstr>H2020 Lighthouse (Leading) Cities</vt:lpstr>
      <vt:lpstr>Best Practises: H2020 IoT Large Scale Pilots</vt:lpstr>
      <vt:lpstr>Best Practises: H2020 IoT-EPI Projects</vt:lpstr>
      <vt:lpstr>Specific Cross-Domain Use Cases</vt:lpstr>
      <vt:lpstr>Smart Street Lighting (Bordeaux)</vt:lpstr>
      <vt:lpstr>Air Quality Monitoring, Traffic Routing and Road Pricing (VICINITY)</vt:lpstr>
      <vt:lpstr>Data Sources</vt:lpstr>
      <vt:lpstr>Smart Parking and Assisted Living (VICINITY)</vt:lpstr>
      <vt:lpstr>Smart Parking / Assisted Living</vt:lpstr>
      <vt:lpstr>Data Sources</vt:lpstr>
      <vt:lpstr>Monitoring assisted persons outside home (ACTIVAGE)</vt:lpstr>
      <vt:lpstr>Smart Street Lighting, Air Quality Monitoring and Pedestrian Safety (Madrid)</vt:lpstr>
      <vt:lpstr>Data Sources</vt:lpstr>
      <vt:lpstr>Mobility inside the city (REPLICATE)</vt:lpstr>
      <vt:lpstr>Next Generation Emergency Services (NGES)</vt:lpstr>
      <vt:lpstr>Data Sources</vt:lpstr>
      <vt:lpstr>Recommendations</vt:lpstr>
      <vt:lpstr>Bibliography</vt:lpstr>
      <vt:lpstr>What next?</vt:lpstr>
      <vt:lpstr>What next?</vt:lpstr>
      <vt:lpstr>PowerPoint Presentation</vt:lpstr>
      <vt:lpstr>PowerPoint Presentation</vt:lpstr>
      <vt:lpstr>PowerPoint Presentation</vt:lpstr>
      <vt:lpstr>PowerPoint Presentation</vt:lpstr>
      <vt:lpstr>Minimal  Interoperability Mechanisms (MIMs) </vt:lpstr>
      <vt:lpstr>Key Elements</vt:lpstr>
      <vt:lpstr>A new demand Standards-based innovation and procurement  Way ahead: Keep it simple! Interoperability points and mechanisms</vt:lpstr>
      <vt:lpstr>IoT Large Scale Pilots (LSPs): EU H2020 €104m</vt:lpstr>
      <vt:lpstr>Standards-based innovation and procurement</vt:lpstr>
      <vt:lpstr>PowerPoint Presentation</vt:lpstr>
      <vt:lpstr>Common technical ground</vt:lpstr>
      <vt:lpstr>SynchroniCity Architecture Model</vt:lpstr>
      <vt:lpstr>Interoperability Points</vt:lpstr>
      <vt:lpstr>Interoperability Mechanisms</vt:lpstr>
      <vt:lpstr>Emerging Cross-Domain Standards</vt:lpstr>
      <vt:lpstr>Reference Implementation</vt:lpstr>
      <vt:lpstr>Using the SynchroniCity Framework for standards-based innovation and procurement</vt:lpstr>
      <vt:lpstr>PowerPoint Presentation</vt:lpstr>
      <vt:lpstr>PowerPoint Presentation</vt:lpstr>
      <vt:lpstr>Upcoming key events</vt:lpstr>
      <vt:lpstr>Conclusions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commercially viable cross-domain use cases will drive innovation and horizontalization of IoT-enabled smart cities?</dc:title>
  <dc:creator>omar elloumi</dc:creator>
  <cp:lastModifiedBy>Damir Filipovic</cp:lastModifiedBy>
  <cp:revision>93</cp:revision>
  <dcterms:created xsi:type="dcterms:W3CDTF">2018-05-17T13:35:06Z</dcterms:created>
  <dcterms:modified xsi:type="dcterms:W3CDTF">2018-05-24T09:32:46Z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27cfd9-47ed-48f1-9376-4ab3148935bb_Enabled">
    <vt:lpwstr>True</vt:lpwstr>
  </property>
  <property fmtid="{D5CDD505-2E9C-101B-9397-08002B2CF9AE}" pid="3" name="MSIP_Label_4327cfd9-47ed-48f1-9376-4ab3148935bb_SiteId">
    <vt:lpwstr>5d471751-9675-428d-917b-70f44f9630b0</vt:lpwstr>
  </property>
  <property fmtid="{D5CDD505-2E9C-101B-9397-08002B2CF9AE}" pid="4" name="MSIP_Label_4327cfd9-47ed-48f1-9376-4ab3148935bb_Ref">
    <vt:lpwstr>https://api.informationprotection.azure.com/api/5d471751-9675-428d-917b-70f44f9630b0</vt:lpwstr>
  </property>
  <property fmtid="{D5CDD505-2E9C-101B-9397-08002B2CF9AE}" pid="5" name="MSIP_Label_4327cfd9-47ed-48f1-9376-4ab3148935bb_Owner">
    <vt:lpwstr>omar.elloumi@nokia.com</vt:lpwstr>
  </property>
  <property fmtid="{D5CDD505-2E9C-101B-9397-08002B2CF9AE}" pid="6" name="MSIP_Label_4327cfd9-47ed-48f1-9376-4ab3148935bb_SetDate">
    <vt:lpwstr>2018-05-18T08:07:37.6175009+02:00</vt:lpwstr>
  </property>
  <property fmtid="{D5CDD505-2E9C-101B-9397-08002B2CF9AE}" pid="7" name="MSIP_Label_4327cfd9-47ed-48f1-9376-4ab3148935bb_Name">
    <vt:lpwstr>Personal</vt:lpwstr>
  </property>
  <property fmtid="{D5CDD505-2E9C-101B-9397-08002B2CF9AE}" pid="8" name="MSIP_Label_4327cfd9-47ed-48f1-9376-4ab3148935bb_Application">
    <vt:lpwstr>Microsoft Azure Information Protection</vt:lpwstr>
  </property>
  <property fmtid="{D5CDD505-2E9C-101B-9397-08002B2CF9AE}" pid="9" name="MSIP_Label_4327cfd9-47ed-48f1-9376-4ab3148935bb_Extended_MSFT_Method">
    <vt:lpwstr>Manual</vt:lpwstr>
  </property>
  <property fmtid="{D5CDD505-2E9C-101B-9397-08002B2CF9AE}" pid="10" name="Sensitivity">
    <vt:lpwstr>Personal</vt:lpwstr>
  </property>
</Properties>
</file>